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1" r:id="rId3"/>
    <p:sldId id="259" r:id="rId4"/>
    <p:sldId id="260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C9BF"/>
    <a:srgbClr val="175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03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4F52-5882-4CCF-841F-E3A57CB16423}" type="datetimeFigureOut">
              <a:rPr lang="pt-BR" smtClean="0"/>
              <a:t>18/05/17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6AAA-0C66-4B98-888E-741CD829374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560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4F52-5882-4CCF-841F-E3A57CB16423}" type="datetimeFigureOut">
              <a:rPr lang="pt-BR" smtClean="0"/>
              <a:t>18/05/17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6AAA-0C66-4B98-888E-741CD829374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534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4F52-5882-4CCF-841F-E3A57CB16423}" type="datetimeFigureOut">
              <a:rPr lang="pt-BR" smtClean="0"/>
              <a:t>18/05/17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6AAA-0C66-4B98-888E-741CD829374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723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4F52-5882-4CCF-841F-E3A57CB16423}" type="datetimeFigureOut">
              <a:rPr lang="pt-BR" smtClean="0"/>
              <a:t>18/05/17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6AAA-0C66-4B98-888E-741CD829374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689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4F52-5882-4CCF-841F-E3A57CB16423}" type="datetimeFigureOut">
              <a:rPr lang="pt-BR" smtClean="0"/>
              <a:t>18/05/17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6AAA-0C66-4B98-888E-741CD829374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971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4F52-5882-4CCF-841F-E3A57CB16423}" type="datetimeFigureOut">
              <a:rPr lang="pt-BR" smtClean="0"/>
              <a:t>18/05/17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6AAA-0C66-4B98-888E-741CD829374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9591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4F52-5882-4CCF-841F-E3A57CB16423}" type="datetimeFigureOut">
              <a:rPr lang="pt-BR" smtClean="0"/>
              <a:t>18/05/17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6AAA-0C66-4B98-888E-741CD829374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4210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4F52-5882-4CCF-841F-E3A57CB16423}" type="datetimeFigureOut">
              <a:rPr lang="pt-BR" smtClean="0"/>
              <a:t>18/05/17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6AAA-0C66-4B98-888E-741CD829374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959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4F52-5882-4CCF-841F-E3A57CB16423}" type="datetimeFigureOut">
              <a:rPr lang="pt-BR" smtClean="0"/>
              <a:t>18/05/17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6AAA-0C66-4B98-888E-741CD829374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3590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4F52-5882-4CCF-841F-E3A57CB16423}" type="datetimeFigureOut">
              <a:rPr lang="pt-BR" smtClean="0"/>
              <a:t>18/05/17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6AAA-0C66-4B98-888E-741CD829374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915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4F52-5882-4CCF-841F-E3A57CB16423}" type="datetimeFigureOut">
              <a:rPr lang="pt-BR" smtClean="0"/>
              <a:t>18/05/17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76AAA-0C66-4B98-888E-741CD829374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665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94F52-5882-4CCF-841F-E3A57CB16423}" type="datetimeFigureOut">
              <a:rPr lang="pt-BR" smtClean="0"/>
              <a:t>18/05/17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76AAA-0C66-4B98-888E-741CD829374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37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Adolescência: </a:t>
            </a:r>
            <a:r>
              <a:rPr lang="en-US" b="1" dirty="0" err="1" smtClean="0"/>
              <a:t>virtudes</a:t>
            </a:r>
            <a:r>
              <a:rPr lang="en-US" b="1" dirty="0" smtClean="0"/>
              <a:t> e </a:t>
            </a:r>
            <a:r>
              <a:rPr lang="en-US" b="1" dirty="0" err="1" smtClean="0"/>
              <a:t>desafios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upo 46"/>
          <p:cNvGrpSpPr/>
          <p:nvPr/>
        </p:nvGrpSpPr>
        <p:grpSpPr>
          <a:xfrm>
            <a:off x="4188655" y="1930589"/>
            <a:ext cx="4113757" cy="3882413"/>
            <a:chOff x="4246385" y="1367510"/>
            <a:chExt cx="4113757" cy="3882413"/>
          </a:xfrm>
        </p:grpSpPr>
        <p:pic>
          <p:nvPicPr>
            <p:cNvPr id="5" name="Imagem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46385" y="1367510"/>
              <a:ext cx="4113757" cy="3882413"/>
            </a:xfrm>
            <a:prstGeom prst="ellipse">
              <a:avLst/>
            </a:prstGeom>
            <a:ln/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  <p:sp>
          <p:nvSpPr>
            <p:cNvPr id="6" name="Retângulo de cantos arredondados 37"/>
            <p:cNvSpPr/>
            <p:nvPr/>
          </p:nvSpPr>
          <p:spPr>
            <a:xfrm>
              <a:off x="5082910" y="2970993"/>
              <a:ext cx="2440705" cy="50227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dirty="0" smtClean="0">
                  <a:solidFill>
                    <a:schemeClr val="tx1"/>
                  </a:solidFill>
                </a:rPr>
                <a:t>FAMÍLIA</a:t>
              </a:r>
              <a:endParaRPr lang="pt-BR" sz="28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7790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sultado de imagem para esquina do pensamen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9" t="21728" r="58474" b="24552"/>
          <a:stretch/>
        </p:blipFill>
        <p:spPr bwMode="auto">
          <a:xfrm>
            <a:off x="108631" y="0"/>
            <a:ext cx="1011832" cy="144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120463" y="371029"/>
            <a:ext cx="45849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Dinâmica do modelo</a:t>
            </a:r>
            <a:endParaRPr lang="pt-BR" sz="4000" b="1" dirty="0"/>
          </a:p>
        </p:txBody>
      </p:sp>
      <p:grpSp>
        <p:nvGrpSpPr>
          <p:cNvPr id="93" name="Grupo 92"/>
          <p:cNvGrpSpPr/>
          <p:nvPr/>
        </p:nvGrpSpPr>
        <p:grpSpPr>
          <a:xfrm>
            <a:off x="1648497" y="1906072"/>
            <a:ext cx="4359408" cy="1775052"/>
            <a:chOff x="1648497" y="1906072"/>
            <a:chExt cx="4359408" cy="1775052"/>
          </a:xfrm>
        </p:grpSpPr>
        <p:sp>
          <p:nvSpPr>
            <p:cNvPr id="3" name="Cubo 2"/>
            <p:cNvSpPr/>
            <p:nvPr/>
          </p:nvSpPr>
          <p:spPr>
            <a:xfrm>
              <a:off x="1648497" y="2215165"/>
              <a:ext cx="1532586" cy="1313645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Modelo</a:t>
              </a:r>
              <a:endParaRPr lang="pt-BR" dirty="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3905848" y="1906072"/>
              <a:ext cx="2102057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/>
                <a:t>Julgo </a:t>
              </a:r>
              <a:r>
                <a:rPr lang="pt-BR" sz="2000" b="1" dirty="0" smtClean="0"/>
                <a:t>o passado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3905847" y="2562894"/>
              <a:ext cx="2102057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/>
                <a:t>Projeto o futuro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3905847" y="3281014"/>
              <a:ext cx="2102057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smtClean="0"/>
                <a:t>Avalio </a:t>
              </a:r>
              <a:r>
                <a:rPr lang="pt-BR" sz="2000" b="1" dirty="0" smtClean="0"/>
                <a:t>o presente</a:t>
              </a:r>
            </a:p>
          </p:txBody>
        </p:sp>
        <p:cxnSp>
          <p:nvCxnSpPr>
            <p:cNvPr id="6" name="Conector de seta reta 5"/>
            <p:cNvCxnSpPr>
              <a:stCxn id="3" idx="5"/>
              <a:endCxn id="14" idx="1"/>
            </p:cNvCxnSpPr>
            <p:nvPr/>
          </p:nvCxnSpPr>
          <p:spPr>
            <a:xfrm flipV="1">
              <a:off x="3181083" y="2106127"/>
              <a:ext cx="724765" cy="60165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seta reta 9"/>
            <p:cNvCxnSpPr>
              <a:stCxn id="3" idx="5"/>
              <a:endCxn id="16" idx="1"/>
            </p:cNvCxnSpPr>
            <p:nvPr/>
          </p:nvCxnSpPr>
          <p:spPr>
            <a:xfrm>
              <a:off x="3181083" y="2707782"/>
              <a:ext cx="724764" cy="5516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de seta reta 11"/>
            <p:cNvCxnSpPr>
              <a:stCxn id="3" idx="5"/>
              <a:endCxn id="17" idx="1"/>
            </p:cNvCxnSpPr>
            <p:nvPr/>
          </p:nvCxnSpPr>
          <p:spPr>
            <a:xfrm>
              <a:off x="3181083" y="2707782"/>
              <a:ext cx="724764" cy="7732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upo 93"/>
          <p:cNvGrpSpPr/>
          <p:nvPr/>
        </p:nvGrpSpPr>
        <p:grpSpPr>
          <a:xfrm>
            <a:off x="1" y="4077950"/>
            <a:ext cx="6048306" cy="2458640"/>
            <a:chOff x="1" y="4077950"/>
            <a:chExt cx="6048306" cy="2458640"/>
          </a:xfrm>
        </p:grpSpPr>
        <p:sp>
          <p:nvSpPr>
            <p:cNvPr id="46" name="CaixaDeTexto 45"/>
            <p:cNvSpPr txBox="1"/>
            <p:nvPr/>
          </p:nvSpPr>
          <p:spPr>
            <a:xfrm>
              <a:off x="1" y="4077950"/>
              <a:ext cx="6048306" cy="4001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</a:rPr>
                <a:t>Dinâmica</a:t>
              </a:r>
            </a:p>
          </p:txBody>
        </p:sp>
        <p:sp>
          <p:nvSpPr>
            <p:cNvPr id="47" name="Cubo 46"/>
            <p:cNvSpPr/>
            <p:nvPr/>
          </p:nvSpPr>
          <p:spPr>
            <a:xfrm>
              <a:off x="1816928" y="5027199"/>
              <a:ext cx="1532586" cy="1313645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Modelo</a:t>
              </a:r>
              <a:endParaRPr lang="pt-BR" dirty="0"/>
            </a:p>
          </p:txBody>
        </p:sp>
        <p:sp>
          <p:nvSpPr>
            <p:cNvPr id="48" name="CaixaDeTexto 47"/>
            <p:cNvSpPr txBox="1"/>
            <p:nvPr/>
          </p:nvSpPr>
          <p:spPr>
            <a:xfrm>
              <a:off x="3932355" y="4627089"/>
              <a:ext cx="2115951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/>
                <a:t>Idealização</a:t>
              </a:r>
            </a:p>
          </p:txBody>
        </p:sp>
        <p:sp>
          <p:nvSpPr>
            <p:cNvPr id="49" name="CaixaDeTexto 48"/>
            <p:cNvSpPr txBox="1"/>
            <p:nvPr/>
          </p:nvSpPr>
          <p:spPr>
            <a:xfrm>
              <a:off x="3932355" y="5130219"/>
              <a:ext cx="2115951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/>
                <a:t>Confronto</a:t>
              </a:r>
            </a:p>
          </p:txBody>
        </p:sp>
        <p:sp>
          <p:nvSpPr>
            <p:cNvPr id="50" name="CaixaDeTexto 49"/>
            <p:cNvSpPr txBox="1"/>
            <p:nvPr/>
          </p:nvSpPr>
          <p:spPr>
            <a:xfrm>
              <a:off x="3932355" y="5633349"/>
              <a:ext cx="2115951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/>
                <a:t>Desencantamento</a:t>
              </a:r>
            </a:p>
          </p:txBody>
        </p:sp>
        <p:sp>
          <p:nvSpPr>
            <p:cNvPr id="51" name="CaixaDeTexto 50"/>
            <p:cNvSpPr txBox="1"/>
            <p:nvPr/>
          </p:nvSpPr>
          <p:spPr>
            <a:xfrm>
              <a:off x="3932355" y="6136480"/>
              <a:ext cx="2115951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/>
                <a:t>Reconstrução</a:t>
              </a:r>
            </a:p>
          </p:txBody>
        </p:sp>
        <p:cxnSp>
          <p:nvCxnSpPr>
            <p:cNvPr id="52" name="Conector de seta reta 51"/>
            <p:cNvCxnSpPr>
              <a:stCxn id="47" idx="5"/>
              <a:endCxn id="48" idx="1"/>
            </p:cNvCxnSpPr>
            <p:nvPr/>
          </p:nvCxnSpPr>
          <p:spPr>
            <a:xfrm flipV="1">
              <a:off x="3349514" y="4827144"/>
              <a:ext cx="582841" cy="69267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de seta reta 54"/>
            <p:cNvCxnSpPr>
              <a:stCxn id="47" idx="5"/>
              <a:endCxn id="49" idx="1"/>
            </p:cNvCxnSpPr>
            <p:nvPr/>
          </p:nvCxnSpPr>
          <p:spPr>
            <a:xfrm flipV="1">
              <a:off x="3349514" y="5330274"/>
              <a:ext cx="582841" cy="1895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de seta reta 57"/>
            <p:cNvCxnSpPr>
              <a:stCxn id="47" idx="5"/>
              <a:endCxn id="50" idx="1"/>
            </p:cNvCxnSpPr>
            <p:nvPr/>
          </p:nvCxnSpPr>
          <p:spPr>
            <a:xfrm>
              <a:off x="3349514" y="5519816"/>
              <a:ext cx="582841" cy="313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de seta reta 60"/>
            <p:cNvCxnSpPr>
              <a:stCxn id="47" idx="5"/>
              <a:endCxn id="51" idx="1"/>
            </p:cNvCxnSpPr>
            <p:nvPr/>
          </p:nvCxnSpPr>
          <p:spPr>
            <a:xfrm>
              <a:off x="3349514" y="5519816"/>
              <a:ext cx="582841" cy="8167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upo 100"/>
          <p:cNvGrpSpPr/>
          <p:nvPr/>
        </p:nvGrpSpPr>
        <p:grpSpPr>
          <a:xfrm>
            <a:off x="126575" y="5020850"/>
            <a:ext cx="4863756" cy="1515741"/>
            <a:chOff x="126575" y="5020850"/>
            <a:chExt cx="4863756" cy="1515741"/>
          </a:xfrm>
        </p:grpSpPr>
        <p:sp>
          <p:nvSpPr>
            <p:cNvPr id="64" name="Cubo 63"/>
            <p:cNvSpPr/>
            <p:nvPr/>
          </p:nvSpPr>
          <p:spPr>
            <a:xfrm>
              <a:off x="126575" y="5027199"/>
              <a:ext cx="1532586" cy="1313645"/>
            </a:xfrm>
            <a:prstGeom prst="cub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>
                  <a:solidFill>
                    <a:sysClr val="windowText" lastClr="000000"/>
                  </a:solidFill>
                </a:rPr>
                <a:t>Novo Modelo</a:t>
              </a:r>
              <a:endParaRPr lang="pt-BR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65" name="Conector angulado 64"/>
            <p:cNvCxnSpPr>
              <a:stCxn id="51" idx="2"/>
              <a:endCxn id="64" idx="3"/>
            </p:cNvCxnSpPr>
            <p:nvPr/>
          </p:nvCxnSpPr>
          <p:spPr>
            <a:xfrm rot="5400000" flipH="1">
              <a:off x="2761624" y="4307883"/>
              <a:ext cx="195746" cy="4261669"/>
            </a:xfrm>
            <a:prstGeom prst="bentConnector3">
              <a:avLst>
                <a:gd name="adj1" fmla="val -116784"/>
              </a:avLst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ector em curva 68"/>
            <p:cNvCxnSpPr>
              <a:stCxn id="64" idx="0"/>
              <a:endCxn id="47" idx="0"/>
            </p:cNvCxnSpPr>
            <p:nvPr/>
          </p:nvCxnSpPr>
          <p:spPr>
            <a:xfrm rot="5400000" flipH="1" flipV="1">
              <a:off x="1902250" y="4182023"/>
              <a:ext cx="12700" cy="1690353"/>
            </a:xfrm>
            <a:prstGeom prst="curvedConnector3">
              <a:avLst>
                <a:gd name="adj1" fmla="val 1800000"/>
              </a:avLst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tângulo 70"/>
          <p:cNvSpPr/>
          <p:nvPr/>
        </p:nvSpPr>
        <p:spPr>
          <a:xfrm>
            <a:off x="6146686" y="1805299"/>
            <a:ext cx="104245" cy="50527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76" name="Grupo 75"/>
          <p:cNvGrpSpPr/>
          <p:nvPr/>
        </p:nvGrpSpPr>
        <p:grpSpPr>
          <a:xfrm>
            <a:off x="6420315" y="2245536"/>
            <a:ext cx="2517914" cy="4193181"/>
            <a:chOff x="7370261" y="2631622"/>
            <a:chExt cx="2517914" cy="4193181"/>
          </a:xfrm>
        </p:grpSpPr>
        <p:sp>
          <p:nvSpPr>
            <p:cNvPr id="73" name="Retângulo 72"/>
            <p:cNvSpPr/>
            <p:nvPr/>
          </p:nvSpPr>
          <p:spPr>
            <a:xfrm>
              <a:off x="7370262" y="2631622"/>
              <a:ext cx="2517913" cy="15442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dirty="0" smtClean="0"/>
                <a:t>ESVAZIAMENTO DOS ESPAÇOS DE CONFRONTO</a:t>
              </a:r>
              <a:endParaRPr lang="pt-BR" sz="2400" dirty="0"/>
            </a:p>
          </p:txBody>
        </p:sp>
        <p:sp>
          <p:nvSpPr>
            <p:cNvPr id="75" name="Retângulo 74"/>
            <p:cNvSpPr/>
            <p:nvPr/>
          </p:nvSpPr>
          <p:spPr>
            <a:xfrm>
              <a:off x="7370261" y="4674182"/>
              <a:ext cx="2517913" cy="42933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dirty="0" smtClean="0"/>
                <a:t>COLETIVO</a:t>
              </a:r>
              <a:endParaRPr lang="pt-BR" sz="2400" dirty="0"/>
            </a:p>
          </p:txBody>
        </p:sp>
        <p:sp>
          <p:nvSpPr>
            <p:cNvPr id="74" name="Seta para baixo 73"/>
            <p:cNvSpPr/>
            <p:nvPr/>
          </p:nvSpPr>
          <p:spPr>
            <a:xfrm>
              <a:off x="8257990" y="4098008"/>
              <a:ext cx="516834" cy="500883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026" name="Picture 2" descr="Resultado de imagem para jogo de truc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079" y="5577028"/>
              <a:ext cx="1847850" cy="124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Seta para baixo 77"/>
            <p:cNvSpPr/>
            <p:nvPr/>
          </p:nvSpPr>
          <p:spPr>
            <a:xfrm>
              <a:off x="8284587" y="5074149"/>
              <a:ext cx="516834" cy="500883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02" name="Grupo 101"/>
          <p:cNvGrpSpPr/>
          <p:nvPr/>
        </p:nvGrpSpPr>
        <p:grpSpPr>
          <a:xfrm>
            <a:off x="9037983" y="2549163"/>
            <a:ext cx="2741266" cy="4060472"/>
            <a:chOff x="9037983" y="2549163"/>
            <a:chExt cx="2741266" cy="4060472"/>
          </a:xfrm>
        </p:grpSpPr>
        <p:sp>
          <p:nvSpPr>
            <p:cNvPr id="80" name="CaixaDeTexto 79"/>
            <p:cNvSpPr txBox="1"/>
            <p:nvPr/>
          </p:nvSpPr>
          <p:spPr>
            <a:xfrm>
              <a:off x="10022683" y="2549163"/>
              <a:ext cx="1756566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/>
                <a:t>Idealização</a:t>
              </a:r>
            </a:p>
          </p:txBody>
        </p:sp>
        <p:sp>
          <p:nvSpPr>
            <p:cNvPr id="89" name="CaixaDeTexto 88"/>
            <p:cNvSpPr txBox="1"/>
            <p:nvPr/>
          </p:nvSpPr>
          <p:spPr>
            <a:xfrm>
              <a:off x="10022683" y="3244245"/>
              <a:ext cx="1756566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/>
                <a:t>Desencanto</a:t>
              </a:r>
            </a:p>
          </p:txBody>
        </p:sp>
        <p:cxnSp>
          <p:nvCxnSpPr>
            <p:cNvPr id="88" name="Conector em curva 87"/>
            <p:cNvCxnSpPr>
              <a:endCxn id="80" idx="1"/>
            </p:cNvCxnSpPr>
            <p:nvPr/>
          </p:nvCxnSpPr>
          <p:spPr>
            <a:xfrm flipV="1">
              <a:off x="9037983" y="2749218"/>
              <a:ext cx="984700" cy="345207"/>
            </a:xfrm>
            <a:prstGeom prst="curvedConnector3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ector em curva 91"/>
            <p:cNvCxnSpPr>
              <a:endCxn id="89" idx="1"/>
            </p:cNvCxnSpPr>
            <p:nvPr/>
          </p:nvCxnSpPr>
          <p:spPr>
            <a:xfrm>
              <a:off x="9037983" y="3094425"/>
              <a:ext cx="984700" cy="349875"/>
            </a:xfrm>
            <a:prstGeom prst="curvedConnector3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CaixaDeTexto 94"/>
            <p:cNvSpPr txBox="1"/>
            <p:nvPr/>
          </p:nvSpPr>
          <p:spPr>
            <a:xfrm>
              <a:off x="10021939" y="4132336"/>
              <a:ext cx="1756566" cy="70788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</a:rPr>
                <a:t>Não com o modelo</a:t>
              </a:r>
            </a:p>
          </p:txBody>
        </p:sp>
        <p:sp>
          <p:nvSpPr>
            <p:cNvPr id="96" name="CaixaDeTexto 95"/>
            <p:cNvSpPr txBox="1"/>
            <p:nvPr/>
          </p:nvSpPr>
          <p:spPr>
            <a:xfrm>
              <a:off x="10021938" y="4954589"/>
              <a:ext cx="1756566" cy="40011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</a:rPr>
                <a:t>Eu Idealizado</a:t>
              </a:r>
            </a:p>
          </p:txBody>
        </p:sp>
        <p:sp>
          <p:nvSpPr>
            <p:cNvPr id="98" name="Seta para baixo 97"/>
            <p:cNvSpPr/>
            <p:nvPr/>
          </p:nvSpPr>
          <p:spPr>
            <a:xfrm>
              <a:off x="10616683" y="5354699"/>
              <a:ext cx="516834" cy="500883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9" name="CaixaDeTexto 98"/>
            <p:cNvSpPr txBox="1"/>
            <p:nvPr/>
          </p:nvSpPr>
          <p:spPr>
            <a:xfrm>
              <a:off x="10021938" y="5901749"/>
              <a:ext cx="1756566" cy="707886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</a:rPr>
                <a:t>Depressão</a:t>
              </a:r>
            </a:p>
            <a:p>
              <a:pPr algn="ctr"/>
              <a:r>
                <a:rPr lang="pt-BR" sz="2000" b="1" dirty="0" smtClean="0">
                  <a:solidFill>
                    <a:schemeClr val="bg1"/>
                  </a:solidFill>
                </a:rPr>
                <a:t>Suicídio</a:t>
              </a:r>
            </a:p>
          </p:txBody>
        </p:sp>
        <p:sp>
          <p:nvSpPr>
            <p:cNvPr id="100" name="Seta para baixo 99"/>
            <p:cNvSpPr/>
            <p:nvPr/>
          </p:nvSpPr>
          <p:spPr>
            <a:xfrm>
              <a:off x="10616683" y="3631453"/>
              <a:ext cx="516834" cy="500883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4755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Conector de seta reta 68"/>
          <p:cNvCxnSpPr>
            <a:stCxn id="64" idx="3"/>
            <a:endCxn id="68" idx="1"/>
          </p:cNvCxnSpPr>
          <p:nvPr/>
        </p:nvCxnSpPr>
        <p:spPr>
          <a:xfrm>
            <a:off x="2761680" y="6022499"/>
            <a:ext cx="6060347" cy="143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>
            <a:off x="108631" y="4791017"/>
            <a:ext cx="1173993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>
            <a:stCxn id="4" idx="1"/>
          </p:cNvCxnSpPr>
          <p:nvPr/>
        </p:nvCxnSpPr>
        <p:spPr>
          <a:xfrm flipV="1">
            <a:off x="108631" y="2078547"/>
            <a:ext cx="10786896" cy="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sultado de imagem para esquina do pensamen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9" t="21728" r="58474" b="24552"/>
          <a:stretch/>
        </p:blipFill>
        <p:spPr bwMode="auto">
          <a:xfrm>
            <a:off x="108631" y="0"/>
            <a:ext cx="1011832" cy="144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120463" y="371029"/>
            <a:ext cx="7770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Cenário – mudanças na socialização</a:t>
            </a:r>
            <a:endParaRPr lang="pt-BR" sz="4000" b="1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108631" y="1743700"/>
            <a:ext cx="2228045" cy="6697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1ª Socialização</a:t>
            </a:r>
            <a:endParaRPr lang="pt-BR" sz="2400" b="1" dirty="0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2489077" y="1743699"/>
            <a:ext cx="3035960" cy="6697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Adultos</a:t>
            </a:r>
          </a:p>
          <a:p>
            <a:pPr algn="ctr"/>
            <a:r>
              <a:rPr lang="pt-BR" b="1" dirty="0" smtClean="0"/>
              <a:t>Família, Parentes, Vizinhos</a:t>
            </a:r>
            <a:endParaRPr lang="pt-BR" b="1" dirty="0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5677438" y="1743698"/>
            <a:ext cx="1328669" cy="6697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Irmãos</a:t>
            </a: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7158508" y="1743697"/>
            <a:ext cx="1328669" cy="6697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Amigos</a:t>
            </a:r>
          </a:p>
        </p:txBody>
      </p:sp>
      <p:cxnSp>
        <p:nvCxnSpPr>
          <p:cNvPr id="22" name="Conector de seta reta 21"/>
          <p:cNvCxnSpPr>
            <a:stCxn id="23" idx="1"/>
          </p:cNvCxnSpPr>
          <p:nvPr/>
        </p:nvCxnSpPr>
        <p:spPr>
          <a:xfrm flipV="1">
            <a:off x="108631" y="2820602"/>
            <a:ext cx="10786896" cy="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de cantos arredondados 22"/>
          <p:cNvSpPr/>
          <p:nvPr/>
        </p:nvSpPr>
        <p:spPr>
          <a:xfrm>
            <a:off x="108631" y="2485755"/>
            <a:ext cx="2228045" cy="6697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2ª Socialização</a:t>
            </a:r>
            <a:endParaRPr lang="pt-BR" sz="2400" b="1" dirty="0"/>
          </a:p>
        </p:txBody>
      </p:sp>
      <p:sp>
        <p:nvSpPr>
          <p:cNvPr id="24" name="Retângulo de cantos arredondados 23"/>
          <p:cNvSpPr/>
          <p:nvPr/>
        </p:nvSpPr>
        <p:spPr>
          <a:xfrm>
            <a:off x="2489077" y="2485754"/>
            <a:ext cx="1284433" cy="6697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Escola</a:t>
            </a:r>
            <a:endParaRPr lang="pt-BR" b="1" dirty="0"/>
          </a:p>
        </p:txBody>
      </p:sp>
      <p:sp>
        <p:nvSpPr>
          <p:cNvPr id="25" name="Retângulo de cantos arredondados 24"/>
          <p:cNvSpPr/>
          <p:nvPr/>
        </p:nvSpPr>
        <p:spPr>
          <a:xfrm>
            <a:off x="3925912" y="2485753"/>
            <a:ext cx="2539282" cy="6697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Outros Adultos</a:t>
            </a:r>
          </a:p>
          <a:p>
            <a:pPr algn="ctr"/>
            <a:r>
              <a:rPr lang="pt-BR" b="1" dirty="0" smtClean="0"/>
              <a:t>Educadores</a:t>
            </a: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6617596" y="2485752"/>
            <a:ext cx="3827170" cy="6697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Intencionalidade Educativa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8907002" y="1704251"/>
            <a:ext cx="1568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2ª Socialização</a:t>
            </a:r>
            <a:endParaRPr lang="pt-BR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108631" y="1319834"/>
            <a:ext cx="5855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No passado:</a:t>
            </a:r>
            <a:endParaRPr lang="pt-BR" sz="2000" b="1" dirty="0"/>
          </a:p>
        </p:txBody>
      </p:sp>
      <p:cxnSp>
        <p:nvCxnSpPr>
          <p:cNvPr id="29" name="Conector de seta reta 28"/>
          <p:cNvCxnSpPr/>
          <p:nvPr/>
        </p:nvCxnSpPr>
        <p:spPr>
          <a:xfrm>
            <a:off x="257577" y="4158991"/>
            <a:ext cx="1159098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de cantos arredondados 29"/>
          <p:cNvSpPr/>
          <p:nvPr/>
        </p:nvSpPr>
        <p:spPr>
          <a:xfrm>
            <a:off x="108631" y="3714111"/>
            <a:ext cx="2228045" cy="141175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Simultâneo</a:t>
            </a:r>
            <a:endParaRPr lang="pt-BR" sz="2400" b="1" dirty="0"/>
          </a:p>
        </p:txBody>
      </p:sp>
      <p:sp>
        <p:nvSpPr>
          <p:cNvPr id="31" name="Retângulo de cantos arredondados 30"/>
          <p:cNvSpPr/>
          <p:nvPr/>
        </p:nvSpPr>
        <p:spPr>
          <a:xfrm>
            <a:off x="2489077" y="3714110"/>
            <a:ext cx="1992772" cy="66970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Antecipação</a:t>
            </a: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2489077" y="4456165"/>
            <a:ext cx="1992772" cy="66970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Redes Sociais</a:t>
            </a:r>
            <a:endParaRPr lang="pt-BR" b="1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08631" y="3290245"/>
            <a:ext cx="5855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No presente:</a:t>
            </a:r>
            <a:endParaRPr lang="pt-BR" sz="2000" b="1" dirty="0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4630795" y="3690355"/>
            <a:ext cx="2539282" cy="66970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Outros Adultos</a:t>
            </a:r>
          </a:p>
          <a:p>
            <a:pPr algn="ctr"/>
            <a:r>
              <a:rPr lang="pt-BR" b="1" dirty="0" smtClean="0"/>
              <a:t>Educadores</a:t>
            </a:r>
          </a:p>
        </p:txBody>
      </p:sp>
      <p:sp>
        <p:nvSpPr>
          <p:cNvPr id="60" name="Retângulo de cantos arredondados 59"/>
          <p:cNvSpPr/>
          <p:nvPr/>
        </p:nvSpPr>
        <p:spPr>
          <a:xfrm>
            <a:off x="7319023" y="3690354"/>
            <a:ext cx="3827170" cy="66970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Intencionalidade </a:t>
            </a:r>
            <a:r>
              <a:rPr lang="pt-BR" sz="2400" b="1" dirty="0" smtClean="0"/>
              <a:t>Educativa</a:t>
            </a:r>
          </a:p>
        </p:txBody>
      </p:sp>
      <p:sp>
        <p:nvSpPr>
          <p:cNvPr id="61" name="Retângulo de cantos arredondados 60"/>
          <p:cNvSpPr/>
          <p:nvPr/>
        </p:nvSpPr>
        <p:spPr>
          <a:xfrm>
            <a:off x="4630795" y="4439941"/>
            <a:ext cx="2539282" cy="66970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Pares, Adultos e Desconhecidos</a:t>
            </a:r>
            <a:endParaRPr lang="pt-BR" sz="1600" b="1" dirty="0" smtClean="0"/>
          </a:p>
        </p:txBody>
      </p:sp>
      <p:sp>
        <p:nvSpPr>
          <p:cNvPr id="63" name="Retângulo de cantos arredondados 62"/>
          <p:cNvSpPr/>
          <p:nvPr/>
        </p:nvSpPr>
        <p:spPr>
          <a:xfrm>
            <a:off x="7319023" y="4419987"/>
            <a:ext cx="3827170" cy="66970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Intencionalidade </a:t>
            </a:r>
            <a:r>
              <a:rPr lang="pt-BR" sz="2000" b="1" dirty="0" smtClean="0"/>
              <a:t>de Consumo</a:t>
            </a:r>
          </a:p>
          <a:p>
            <a:pPr algn="ctr"/>
            <a:r>
              <a:rPr lang="pt-BR" sz="2000" b="1" dirty="0" smtClean="0"/>
              <a:t>Outras Interações</a:t>
            </a:r>
          </a:p>
        </p:txBody>
      </p:sp>
      <p:sp>
        <p:nvSpPr>
          <p:cNvPr id="64" name="Retângulo de cantos arredondados 63"/>
          <p:cNvSpPr/>
          <p:nvPr/>
        </p:nvSpPr>
        <p:spPr>
          <a:xfrm>
            <a:off x="108631" y="5757885"/>
            <a:ext cx="2653049" cy="52922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Presença dos Pais</a:t>
            </a:r>
            <a:endParaRPr lang="pt-BR" sz="2400" b="1" dirty="0"/>
          </a:p>
        </p:txBody>
      </p:sp>
      <p:sp>
        <p:nvSpPr>
          <p:cNvPr id="65" name="Retângulo de cantos arredondados 64"/>
          <p:cNvSpPr/>
          <p:nvPr/>
        </p:nvSpPr>
        <p:spPr>
          <a:xfrm>
            <a:off x="2975018" y="5322411"/>
            <a:ext cx="3709115" cy="38886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Intensificação do Trabalho</a:t>
            </a:r>
            <a:endParaRPr lang="pt-BR" sz="2400" b="1" dirty="0"/>
          </a:p>
        </p:txBody>
      </p:sp>
      <p:sp>
        <p:nvSpPr>
          <p:cNvPr id="66" name="Retângulo de cantos arredondados 65"/>
          <p:cNvSpPr/>
          <p:nvPr/>
        </p:nvSpPr>
        <p:spPr>
          <a:xfrm>
            <a:off x="2975018" y="6387249"/>
            <a:ext cx="3709115" cy="38886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Redes Sociais</a:t>
            </a:r>
            <a:endParaRPr lang="pt-BR" sz="2400" b="1" dirty="0"/>
          </a:p>
        </p:txBody>
      </p:sp>
      <p:sp>
        <p:nvSpPr>
          <p:cNvPr id="67" name="Retângulo de cantos arredondados 66"/>
          <p:cNvSpPr/>
          <p:nvPr/>
        </p:nvSpPr>
        <p:spPr>
          <a:xfrm>
            <a:off x="5583461" y="5828066"/>
            <a:ext cx="2794715" cy="38886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Presença Dispersiva</a:t>
            </a:r>
            <a:endParaRPr lang="pt-BR" sz="2400" b="1" dirty="0"/>
          </a:p>
        </p:txBody>
      </p:sp>
      <p:sp>
        <p:nvSpPr>
          <p:cNvPr id="68" name="Retângulo de cantos arredondados 67"/>
          <p:cNvSpPr/>
          <p:nvPr/>
        </p:nvSpPr>
        <p:spPr>
          <a:xfrm>
            <a:off x="8822027" y="5436957"/>
            <a:ext cx="3181875" cy="119969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Presença Financeira</a:t>
            </a:r>
          </a:p>
          <a:p>
            <a:pPr algn="ctr"/>
            <a:r>
              <a:rPr lang="pt-BR" sz="2400" b="1" dirty="0" smtClean="0"/>
              <a:t>Ausência Física e Emocional</a:t>
            </a:r>
            <a:endParaRPr lang="pt-BR" sz="2400" b="1" dirty="0"/>
          </a:p>
        </p:txBody>
      </p:sp>
      <p:cxnSp>
        <p:nvCxnSpPr>
          <p:cNvPr id="70" name="Conector de seta reta 69"/>
          <p:cNvCxnSpPr>
            <a:stCxn id="64" idx="3"/>
            <a:endCxn id="65" idx="1"/>
          </p:cNvCxnSpPr>
          <p:nvPr/>
        </p:nvCxnSpPr>
        <p:spPr>
          <a:xfrm flipV="1">
            <a:off x="2761680" y="5516844"/>
            <a:ext cx="213338" cy="50565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de seta reta 70"/>
          <p:cNvCxnSpPr>
            <a:stCxn id="64" idx="3"/>
            <a:endCxn id="66" idx="1"/>
          </p:cNvCxnSpPr>
          <p:nvPr/>
        </p:nvCxnSpPr>
        <p:spPr>
          <a:xfrm>
            <a:off x="2761680" y="6022499"/>
            <a:ext cx="213338" cy="5591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aixaDeTexto 75"/>
          <p:cNvSpPr txBox="1"/>
          <p:nvPr/>
        </p:nvSpPr>
        <p:spPr>
          <a:xfrm>
            <a:off x="485992" y="6316800"/>
            <a:ext cx="1568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TEMPO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95775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5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11" grpId="0"/>
      <p:bldP spid="30" grpId="0" animBg="1"/>
      <p:bldP spid="31" grpId="0" animBg="1"/>
      <p:bldP spid="36" grpId="0" animBg="1"/>
      <p:bldP spid="43" grpId="0"/>
      <p:bldP spid="59" grpId="0" animBg="1"/>
      <p:bldP spid="60" grpId="0" animBg="1"/>
      <p:bldP spid="61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Conector de seta reta 84"/>
          <p:cNvCxnSpPr/>
          <p:nvPr/>
        </p:nvCxnSpPr>
        <p:spPr>
          <a:xfrm flipV="1">
            <a:off x="4765183" y="5321882"/>
            <a:ext cx="7186411" cy="321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/>
          <p:cNvCxnSpPr/>
          <p:nvPr/>
        </p:nvCxnSpPr>
        <p:spPr>
          <a:xfrm flipV="1">
            <a:off x="4765183" y="1460366"/>
            <a:ext cx="7186411" cy="3212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Resultado de imagem para esquina do pensamen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9" t="21728" r="58474" b="24552"/>
          <a:stretch/>
        </p:blipFill>
        <p:spPr bwMode="auto">
          <a:xfrm>
            <a:off x="108631" y="0"/>
            <a:ext cx="1011832" cy="144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120463" y="371029"/>
            <a:ext cx="26871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Providência</a:t>
            </a:r>
            <a:endParaRPr lang="pt-BR" sz="4000" b="1" dirty="0"/>
          </a:p>
        </p:txBody>
      </p:sp>
      <p:sp>
        <p:nvSpPr>
          <p:cNvPr id="3" name="Retângulo de cantos arredondados 2"/>
          <p:cNvSpPr/>
          <p:nvPr/>
        </p:nvSpPr>
        <p:spPr>
          <a:xfrm>
            <a:off x="276896" y="2743200"/>
            <a:ext cx="1687133" cy="13522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Ciclo da Providência</a:t>
            </a:r>
            <a:endParaRPr lang="pt-BR" sz="2000" b="1" dirty="0"/>
          </a:p>
        </p:txBody>
      </p:sp>
      <p:cxnSp>
        <p:nvCxnSpPr>
          <p:cNvPr id="9" name="Conector em curva 8"/>
          <p:cNvCxnSpPr>
            <a:stCxn id="3" idx="0"/>
            <a:endCxn id="6" idx="1"/>
          </p:cNvCxnSpPr>
          <p:nvPr/>
        </p:nvCxnSpPr>
        <p:spPr>
          <a:xfrm rot="5400000" flipH="1" flipV="1">
            <a:off x="1511574" y="1101383"/>
            <a:ext cx="1250706" cy="2032929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upo 50"/>
          <p:cNvGrpSpPr/>
          <p:nvPr/>
        </p:nvGrpSpPr>
        <p:grpSpPr>
          <a:xfrm>
            <a:off x="3153392" y="1241356"/>
            <a:ext cx="1611791" cy="1289341"/>
            <a:chOff x="3153392" y="1241356"/>
            <a:chExt cx="1611791" cy="1289341"/>
          </a:xfrm>
        </p:grpSpPr>
        <p:sp>
          <p:nvSpPr>
            <p:cNvPr id="6" name="Retângulo de cantos arredondados 5"/>
            <p:cNvSpPr/>
            <p:nvPr/>
          </p:nvSpPr>
          <p:spPr>
            <a:xfrm>
              <a:off x="3153392" y="1241356"/>
              <a:ext cx="1611791" cy="50227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Infância</a:t>
              </a:r>
              <a:endParaRPr lang="pt-BR" dirty="0"/>
            </a:p>
          </p:txBody>
        </p:sp>
        <p:sp>
          <p:nvSpPr>
            <p:cNvPr id="46" name="Retângulo de cantos arredondados 45"/>
            <p:cNvSpPr/>
            <p:nvPr/>
          </p:nvSpPr>
          <p:spPr>
            <a:xfrm>
              <a:off x="3153392" y="2028421"/>
              <a:ext cx="1611791" cy="50227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chemeClr val="tx1"/>
                  </a:solidFill>
                </a:rPr>
                <a:t>Heteronomia</a:t>
              </a:r>
              <a:endParaRPr lang="pt-BR" b="1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Conector de seta reta 14"/>
            <p:cNvCxnSpPr/>
            <p:nvPr/>
          </p:nvCxnSpPr>
          <p:spPr>
            <a:xfrm>
              <a:off x="3959288" y="1730754"/>
              <a:ext cx="0" cy="2847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upo 51"/>
          <p:cNvGrpSpPr/>
          <p:nvPr/>
        </p:nvGrpSpPr>
        <p:grpSpPr>
          <a:xfrm>
            <a:off x="5469442" y="1228478"/>
            <a:ext cx="1611791" cy="1289341"/>
            <a:chOff x="5469442" y="1228478"/>
            <a:chExt cx="1611791" cy="1289341"/>
          </a:xfrm>
        </p:grpSpPr>
        <p:sp>
          <p:nvSpPr>
            <p:cNvPr id="38" name="Retângulo de cantos arredondados 37"/>
            <p:cNvSpPr/>
            <p:nvPr/>
          </p:nvSpPr>
          <p:spPr>
            <a:xfrm>
              <a:off x="5469442" y="1228478"/>
              <a:ext cx="1611791" cy="50227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Juventude</a:t>
              </a:r>
              <a:endParaRPr lang="pt-BR" dirty="0"/>
            </a:p>
          </p:txBody>
        </p:sp>
        <p:sp>
          <p:nvSpPr>
            <p:cNvPr id="47" name="Retângulo de cantos arredondados 46"/>
            <p:cNvSpPr/>
            <p:nvPr/>
          </p:nvSpPr>
          <p:spPr>
            <a:xfrm>
              <a:off x="5469442" y="2015543"/>
              <a:ext cx="1611791" cy="50227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chemeClr val="tx1"/>
                  </a:solidFill>
                </a:rPr>
                <a:t>Inicio da Autonomia</a:t>
              </a:r>
              <a:endParaRPr lang="pt-BR" b="1" dirty="0">
                <a:solidFill>
                  <a:schemeClr val="tx1"/>
                </a:solidFill>
              </a:endParaRPr>
            </a:p>
          </p:txBody>
        </p:sp>
        <p:cxnSp>
          <p:nvCxnSpPr>
            <p:cNvPr id="55" name="Conector de seta reta 54"/>
            <p:cNvCxnSpPr/>
            <p:nvPr/>
          </p:nvCxnSpPr>
          <p:spPr>
            <a:xfrm>
              <a:off x="6275339" y="1730754"/>
              <a:ext cx="0" cy="2847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o 52"/>
          <p:cNvGrpSpPr/>
          <p:nvPr/>
        </p:nvGrpSpPr>
        <p:grpSpPr>
          <a:xfrm>
            <a:off x="7785492" y="1228478"/>
            <a:ext cx="1611791" cy="1289341"/>
            <a:chOff x="7785492" y="1228478"/>
            <a:chExt cx="1611791" cy="1289341"/>
          </a:xfrm>
        </p:grpSpPr>
        <p:sp>
          <p:nvSpPr>
            <p:cNvPr id="39" name="Retângulo de cantos arredondados 38"/>
            <p:cNvSpPr/>
            <p:nvPr/>
          </p:nvSpPr>
          <p:spPr>
            <a:xfrm>
              <a:off x="7785492" y="1228478"/>
              <a:ext cx="1611791" cy="50227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Adulto</a:t>
              </a:r>
            </a:p>
          </p:txBody>
        </p:sp>
        <p:sp>
          <p:nvSpPr>
            <p:cNvPr id="48" name="Retângulo de cantos arredondados 47"/>
            <p:cNvSpPr/>
            <p:nvPr/>
          </p:nvSpPr>
          <p:spPr>
            <a:xfrm>
              <a:off x="7785492" y="2015543"/>
              <a:ext cx="1611791" cy="50227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chemeClr val="tx1"/>
                  </a:solidFill>
                </a:rPr>
                <a:t>Autonomia</a:t>
              </a:r>
            </a:p>
          </p:txBody>
        </p:sp>
        <p:cxnSp>
          <p:nvCxnSpPr>
            <p:cNvPr id="56" name="Conector de seta reta 55"/>
            <p:cNvCxnSpPr/>
            <p:nvPr/>
          </p:nvCxnSpPr>
          <p:spPr>
            <a:xfrm>
              <a:off x="8593536" y="1730754"/>
              <a:ext cx="0" cy="2847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Conector em curva 57"/>
          <p:cNvCxnSpPr>
            <a:stCxn id="3" idx="2"/>
            <a:endCxn id="41" idx="1"/>
          </p:cNvCxnSpPr>
          <p:nvPr/>
        </p:nvCxnSpPr>
        <p:spPr>
          <a:xfrm rot="16200000" flipH="1">
            <a:off x="1501224" y="3714720"/>
            <a:ext cx="1271406" cy="2032929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upo 88"/>
          <p:cNvGrpSpPr/>
          <p:nvPr/>
        </p:nvGrpSpPr>
        <p:grpSpPr>
          <a:xfrm>
            <a:off x="3153392" y="4349453"/>
            <a:ext cx="1611791" cy="1268573"/>
            <a:chOff x="3153392" y="4349453"/>
            <a:chExt cx="1611791" cy="1268573"/>
          </a:xfrm>
        </p:grpSpPr>
        <p:cxnSp>
          <p:nvCxnSpPr>
            <p:cNvPr id="75" name="Conector de seta reta 74"/>
            <p:cNvCxnSpPr/>
            <p:nvPr/>
          </p:nvCxnSpPr>
          <p:spPr>
            <a:xfrm flipV="1">
              <a:off x="3955210" y="4895386"/>
              <a:ext cx="0" cy="324811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tângulo de cantos arredondados 40"/>
            <p:cNvSpPr/>
            <p:nvPr/>
          </p:nvSpPr>
          <p:spPr>
            <a:xfrm>
              <a:off x="3153392" y="5115750"/>
              <a:ext cx="1611791" cy="502276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Infância</a:t>
              </a:r>
              <a:endParaRPr lang="pt-BR" dirty="0"/>
            </a:p>
          </p:txBody>
        </p:sp>
        <p:sp>
          <p:nvSpPr>
            <p:cNvPr id="62" name="Retângulo de cantos arredondados 61"/>
            <p:cNvSpPr/>
            <p:nvPr/>
          </p:nvSpPr>
          <p:spPr>
            <a:xfrm>
              <a:off x="3153392" y="4349453"/>
              <a:ext cx="1611791" cy="50227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chemeClr val="tx1"/>
                  </a:solidFill>
                </a:rPr>
                <a:t>Heteronomia</a:t>
              </a:r>
              <a:endParaRPr lang="pt-BR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0" name="Grupo 89"/>
          <p:cNvGrpSpPr/>
          <p:nvPr/>
        </p:nvGrpSpPr>
        <p:grpSpPr>
          <a:xfrm>
            <a:off x="5469442" y="4336575"/>
            <a:ext cx="1611791" cy="1268573"/>
            <a:chOff x="5469442" y="4336575"/>
            <a:chExt cx="1611791" cy="1268573"/>
          </a:xfrm>
        </p:grpSpPr>
        <p:cxnSp>
          <p:nvCxnSpPr>
            <p:cNvPr id="77" name="Conector de seta reta 76"/>
            <p:cNvCxnSpPr/>
            <p:nvPr/>
          </p:nvCxnSpPr>
          <p:spPr>
            <a:xfrm flipV="1">
              <a:off x="6284139" y="4895386"/>
              <a:ext cx="0" cy="324811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tângulo de cantos arredondados 41"/>
            <p:cNvSpPr/>
            <p:nvPr/>
          </p:nvSpPr>
          <p:spPr>
            <a:xfrm>
              <a:off x="5469442" y="5102872"/>
              <a:ext cx="1611791" cy="502276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Juventude</a:t>
              </a:r>
              <a:endParaRPr lang="pt-BR" dirty="0"/>
            </a:p>
          </p:txBody>
        </p:sp>
        <p:sp>
          <p:nvSpPr>
            <p:cNvPr id="72" name="Retângulo de cantos arredondados 71"/>
            <p:cNvSpPr/>
            <p:nvPr/>
          </p:nvSpPr>
          <p:spPr>
            <a:xfrm>
              <a:off x="5469442" y="4336575"/>
              <a:ext cx="1611791" cy="50227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chemeClr val="tx1"/>
                  </a:solidFill>
                </a:rPr>
                <a:t>Anomia</a:t>
              </a:r>
              <a:endParaRPr lang="pt-BR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1" name="Grupo 90"/>
          <p:cNvGrpSpPr/>
          <p:nvPr/>
        </p:nvGrpSpPr>
        <p:grpSpPr>
          <a:xfrm>
            <a:off x="7785492" y="4336575"/>
            <a:ext cx="1611791" cy="1268573"/>
            <a:chOff x="7785492" y="4336575"/>
            <a:chExt cx="1611791" cy="1268573"/>
          </a:xfrm>
        </p:grpSpPr>
        <p:cxnSp>
          <p:nvCxnSpPr>
            <p:cNvPr id="78" name="Conector de seta reta 77"/>
            <p:cNvCxnSpPr/>
            <p:nvPr/>
          </p:nvCxnSpPr>
          <p:spPr>
            <a:xfrm flipV="1">
              <a:off x="8587312" y="4895386"/>
              <a:ext cx="0" cy="324811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tângulo de cantos arredondados 43"/>
            <p:cNvSpPr/>
            <p:nvPr/>
          </p:nvSpPr>
          <p:spPr>
            <a:xfrm>
              <a:off x="7785492" y="5102872"/>
              <a:ext cx="1611791" cy="502276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Adulto</a:t>
              </a:r>
            </a:p>
          </p:txBody>
        </p:sp>
        <p:sp>
          <p:nvSpPr>
            <p:cNvPr id="73" name="Retângulo de cantos arredondados 72"/>
            <p:cNvSpPr/>
            <p:nvPr/>
          </p:nvSpPr>
          <p:spPr>
            <a:xfrm>
              <a:off x="7785492" y="4336575"/>
              <a:ext cx="1611791" cy="50227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chemeClr val="tx1"/>
                  </a:solidFill>
                </a:rPr>
                <a:t>Anomia</a:t>
              </a:r>
            </a:p>
            <a:p>
              <a:pPr algn="ctr"/>
              <a:r>
                <a:rPr lang="pt-BR" b="1" dirty="0" smtClean="0">
                  <a:solidFill>
                    <a:schemeClr val="tx1"/>
                  </a:solidFill>
                </a:rPr>
                <a:t>Autonomia</a:t>
              </a:r>
            </a:p>
          </p:txBody>
        </p:sp>
      </p:grpSp>
      <p:grpSp>
        <p:nvGrpSpPr>
          <p:cNvPr id="92" name="Grupo 91"/>
          <p:cNvGrpSpPr/>
          <p:nvPr/>
        </p:nvGrpSpPr>
        <p:grpSpPr>
          <a:xfrm>
            <a:off x="10101543" y="4336575"/>
            <a:ext cx="1611791" cy="1268573"/>
            <a:chOff x="10101543" y="4336575"/>
            <a:chExt cx="1611791" cy="1268573"/>
          </a:xfrm>
        </p:grpSpPr>
        <p:cxnSp>
          <p:nvCxnSpPr>
            <p:cNvPr id="79" name="Conector de seta reta 78"/>
            <p:cNvCxnSpPr/>
            <p:nvPr/>
          </p:nvCxnSpPr>
          <p:spPr>
            <a:xfrm flipV="1">
              <a:off x="10892634" y="4895386"/>
              <a:ext cx="0" cy="324811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tângulo de cantos arredondados 44"/>
            <p:cNvSpPr/>
            <p:nvPr/>
          </p:nvSpPr>
          <p:spPr>
            <a:xfrm>
              <a:off x="10101543" y="5102872"/>
              <a:ext cx="1611791" cy="502276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Idoso</a:t>
              </a:r>
            </a:p>
          </p:txBody>
        </p:sp>
        <p:sp>
          <p:nvSpPr>
            <p:cNvPr id="74" name="Retângulo de cantos arredondados 73"/>
            <p:cNvSpPr/>
            <p:nvPr/>
          </p:nvSpPr>
          <p:spPr>
            <a:xfrm>
              <a:off x="10101543" y="4336575"/>
              <a:ext cx="1611791" cy="50227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chemeClr val="tx1"/>
                  </a:solidFill>
                </a:rPr>
                <a:t>Como será?</a:t>
              </a:r>
            </a:p>
          </p:txBody>
        </p:sp>
      </p:grpSp>
      <p:sp>
        <p:nvSpPr>
          <p:cNvPr id="80" name="Retângulo de cantos arredondados 79"/>
          <p:cNvSpPr/>
          <p:nvPr/>
        </p:nvSpPr>
        <p:spPr>
          <a:xfrm rot="19577553">
            <a:off x="806002" y="1495135"/>
            <a:ext cx="1611791" cy="5022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Tradicional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81" name="Retângulo de cantos arredondados 80"/>
          <p:cNvSpPr/>
          <p:nvPr/>
        </p:nvSpPr>
        <p:spPr>
          <a:xfrm>
            <a:off x="983109" y="5282104"/>
            <a:ext cx="1882548" cy="5022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Contemporâneo</a:t>
            </a:r>
            <a:endParaRPr lang="pt-BR" b="1" dirty="0">
              <a:solidFill>
                <a:schemeClr val="tx1"/>
              </a:solidFill>
            </a:endParaRPr>
          </a:p>
        </p:txBody>
      </p:sp>
      <p:grpSp>
        <p:nvGrpSpPr>
          <p:cNvPr id="93" name="Grupo 92"/>
          <p:cNvGrpSpPr/>
          <p:nvPr/>
        </p:nvGrpSpPr>
        <p:grpSpPr>
          <a:xfrm>
            <a:off x="2059761" y="3102130"/>
            <a:ext cx="9653573" cy="892381"/>
            <a:chOff x="2059761" y="3102130"/>
            <a:chExt cx="9653573" cy="892381"/>
          </a:xfrm>
        </p:grpSpPr>
        <p:sp>
          <p:nvSpPr>
            <p:cNvPr id="33" name="CaixaDeTexto 32"/>
            <p:cNvSpPr txBox="1"/>
            <p:nvPr/>
          </p:nvSpPr>
          <p:spPr>
            <a:xfrm>
              <a:off x="5337055" y="3625179"/>
              <a:ext cx="4797595" cy="36933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pt-BR" b="1" dirty="0" smtClean="0">
                  <a:solidFill>
                    <a:schemeClr val="bg1"/>
                  </a:solidFill>
                </a:rPr>
                <a:t>Empreendedor – Você S/A – Fazer a diferença ...</a:t>
              </a:r>
              <a:endParaRPr lang="pt-BR" b="1" dirty="0">
                <a:solidFill>
                  <a:schemeClr val="bg1"/>
                </a:solidFill>
              </a:endParaRPr>
            </a:p>
          </p:txBody>
        </p:sp>
        <p:sp>
          <p:nvSpPr>
            <p:cNvPr id="83" name="Retângulo de cantos arredondados 82"/>
            <p:cNvSpPr/>
            <p:nvPr/>
          </p:nvSpPr>
          <p:spPr>
            <a:xfrm>
              <a:off x="2059761" y="3102130"/>
              <a:ext cx="9653573" cy="50227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b="1" dirty="0" smtClean="0">
                  <a:solidFill>
                    <a:schemeClr val="tx1"/>
                  </a:solidFill>
                </a:rPr>
                <a:t>Existe uma dinâmica que afeta o ciclo da providência: </a:t>
              </a:r>
              <a:r>
                <a:rPr lang="pt-BR" b="1" dirty="0" smtClean="0">
                  <a:solidFill>
                    <a:srgbClr val="FF0000"/>
                  </a:solidFill>
                </a:rPr>
                <a:t>o Individualismo Negativo</a:t>
              </a:r>
              <a:endParaRPr lang="pt-BR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4" name="Grupo 53"/>
          <p:cNvGrpSpPr/>
          <p:nvPr/>
        </p:nvGrpSpPr>
        <p:grpSpPr>
          <a:xfrm>
            <a:off x="10086738" y="504199"/>
            <a:ext cx="1626596" cy="2013620"/>
            <a:chOff x="10086738" y="504199"/>
            <a:chExt cx="1626596" cy="2013620"/>
          </a:xfrm>
        </p:grpSpPr>
        <p:sp>
          <p:nvSpPr>
            <p:cNvPr id="40" name="Retângulo de cantos arredondados 39"/>
            <p:cNvSpPr/>
            <p:nvPr/>
          </p:nvSpPr>
          <p:spPr>
            <a:xfrm>
              <a:off x="10101543" y="1228478"/>
              <a:ext cx="1611791" cy="50227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Idoso</a:t>
              </a:r>
            </a:p>
          </p:txBody>
        </p:sp>
        <p:sp>
          <p:nvSpPr>
            <p:cNvPr id="49" name="Retângulo de cantos arredondados 48"/>
            <p:cNvSpPr/>
            <p:nvPr/>
          </p:nvSpPr>
          <p:spPr>
            <a:xfrm>
              <a:off x="10101543" y="2015543"/>
              <a:ext cx="1611791" cy="50227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chemeClr val="tx1"/>
                  </a:solidFill>
                </a:rPr>
                <a:t>Heteronomia</a:t>
              </a:r>
            </a:p>
            <a:p>
              <a:pPr algn="ctr"/>
              <a:r>
                <a:rPr lang="pt-BR" b="1" dirty="0" smtClean="0">
                  <a:solidFill>
                    <a:schemeClr val="tx1"/>
                  </a:solidFill>
                </a:rPr>
                <a:t>Invertida</a:t>
              </a:r>
            </a:p>
          </p:txBody>
        </p:sp>
        <p:cxnSp>
          <p:nvCxnSpPr>
            <p:cNvPr id="57" name="Conector de seta reta 56"/>
            <p:cNvCxnSpPr/>
            <p:nvPr/>
          </p:nvCxnSpPr>
          <p:spPr>
            <a:xfrm>
              <a:off x="10911733" y="1730754"/>
              <a:ext cx="0" cy="2847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etângulo de cantos arredondados 83"/>
            <p:cNvSpPr/>
            <p:nvPr/>
          </p:nvSpPr>
          <p:spPr>
            <a:xfrm>
              <a:off x="10086738" y="504199"/>
              <a:ext cx="1611791" cy="60933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chemeClr val="tx1"/>
                  </a:solidFill>
                </a:rPr>
                <a:t>Passivo Emocional</a:t>
              </a:r>
              <a:endParaRPr lang="pt-BR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4" name="Grupo 93"/>
          <p:cNvGrpSpPr/>
          <p:nvPr/>
        </p:nvGrpSpPr>
        <p:grpSpPr>
          <a:xfrm>
            <a:off x="293402" y="5856038"/>
            <a:ext cx="11658192" cy="863129"/>
            <a:chOff x="293402" y="5856038"/>
            <a:chExt cx="11658192" cy="863129"/>
          </a:xfrm>
        </p:grpSpPr>
        <p:sp>
          <p:nvSpPr>
            <p:cNvPr id="35" name="Retângulo de cantos arredondados 34"/>
            <p:cNvSpPr/>
            <p:nvPr/>
          </p:nvSpPr>
          <p:spPr>
            <a:xfrm>
              <a:off x="293402" y="5856038"/>
              <a:ext cx="2757027" cy="8612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Criamos uma dívida emocional que permite a Heteronomia Invertida</a:t>
              </a:r>
              <a:endParaRPr lang="pt-BR" dirty="0"/>
            </a:p>
          </p:txBody>
        </p:sp>
        <p:sp>
          <p:nvSpPr>
            <p:cNvPr id="86" name="Retângulo de cantos arredondados 85"/>
            <p:cNvSpPr/>
            <p:nvPr/>
          </p:nvSpPr>
          <p:spPr>
            <a:xfrm>
              <a:off x="9194567" y="5857962"/>
              <a:ext cx="2757027" cy="8612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 smtClean="0"/>
                <a:t>Hoje, queremos livrar nossos filhos desse peso.</a:t>
              </a:r>
              <a:endParaRPr lang="pt-BR" dirty="0"/>
            </a:p>
          </p:txBody>
        </p:sp>
        <p:cxnSp>
          <p:nvCxnSpPr>
            <p:cNvPr id="87" name="Conector de seta reta 86"/>
            <p:cNvCxnSpPr>
              <a:stCxn id="35" idx="3"/>
              <a:endCxn id="86" idx="1"/>
            </p:cNvCxnSpPr>
            <p:nvPr/>
          </p:nvCxnSpPr>
          <p:spPr>
            <a:xfrm>
              <a:off x="3050429" y="6286641"/>
              <a:ext cx="6144138" cy="192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tângulo de cantos arredondados 87"/>
            <p:cNvSpPr/>
            <p:nvPr/>
          </p:nvSpPr>
          <p:spPr>
            <a:xfrm>
              <a:off x="4882003" y="6015685"/>
              <a:ext cx="2726671" cy="50227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>
                  <a:solidFill>
                    <a:schemeClr val="tx1"/>
                  </a:solidFill>
                </a:rPr>
                <a:t>No entanto</a:t>
              </a:r>
            </a:p>
            <a:p>
              <a:pPr algn="ctr"/>
              <a:endParaRPr lang="pt-BR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pt-BR" b="1" dirty="0" smtClean="0">
                  <a:solidFill>
                    <a:schemeClr val="tx1"/>
                  </a:solidFill>
                </a:rPr>
                <a:t>Presença dispersiva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365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0" grpId="0"/>
      <p:bldP spid="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eta para cima 34"/>
          <p:cNvSpPr/>
          <p:nvPr/>
        </p:nvSpPr>
        <p:spPr>
          <a:xfrm>
            <a:off x="9957808" y="1007722"/>
            <a:ext cx="318052" cy="294038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4" name="Grupo 33"/>
          <p:cNvGrpSpPr/>
          <p:nvPr/>
        </p:nvGrpSpPr>
        <p:grpSpPr>
          <a:xfrm>
            <a:off x="108631" y="989974"/>
            <a:ext cx="7909561" cy="4533364"/>
            <a:chOff x="108631" y="989974"/>
            <a:chExt cx="7909561" cy="4533364"/>
          </a:xfrm>
        </p:grpSpPr>
        <p:sp>
          <p:nvSpPr>
            <p:cNvPr id="23" name="Texto explicativo em forma de nuvem 22"/>
            <p:cNvSpPr/>
            <p:nvPr/>
          </p:nvSpPr>
          <p:spPr>
            <a:xfrm>
              <a:off x="108631" y="989974"/>
              <a:ext cx="7909561" cy="4533364"/>
            </a:xfrm>
            <a:prstGeom prst="cloudCallout">
              <a:avLst>
                <a:gd name="adj1" fmla="val 53544"/>
                <a:gd name="adj2" fmla="val 53693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de cantos arredondados 23"/>
            <p:cNvSpPr/>
            <p:nvPr/>
          </p:nvSpPr>
          <p:spPr>
            <a:xfrm>
              <a:off x="2843058" y="1489922"/>
              <a:ext cx="2440705" cy="50227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dirty="0" smtClean="0">
                  <a:solidFill>
                    <a:schemeClr val="tx1"/>
                  </a:solidFill>
                </a:rPr>
                <a:t>CONTEXTO</a:t>
              </a:r>
              <a:endParaRPr lang="pt-BR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Retângulo de cantos arredondados 24"/>
            <p:cNvSpPr/>
            <p:nvPr/>
          </p:nvSpPr>
          <p:spPr>
            <a:xfrm>
              <a:off x="2970479" y="4475406"/>
              <a:ext cx="2440705" cy="50227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dirty="0" smtClean="0">
                  <a:solidFill>
                    <a:schemeClr val="tx1"/>
                  </a:solidFill>
                </a:rPr>
                <a:t>CONTEXTO</a:t>
              </a:r>
              <a:endParaRPr lang="pt-BR" sz="28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 descr="Resultado de imagem para tecnologia cabeç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961" y="3903177"/>
            <a:ext cx="33337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Resultado de imagem para esquina do pensament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9" t="21728" r="58474" b="24552"/>
          <a:stretch/>
        </p:blipFill>
        <p:spPr bwMode="auto">
          <a:xfrm>
            <a:off x="108631" y="0"/>
            <a:ext cx="1011832" cy="144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120463" y="371029"/>
            <a:ext cx="56844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Velocidade das mudanças</a:t>
            </a:r>
            <a:endParaRPr lang="pt-BR" sz="4000" b="1" dirty="0"/>
          </a:p>
        </p:txBody>
      </p:sp>
      <p:grpSp>
        <p:nvGrpSpPr>
          <p:cNvPr id="29" name="Grupo 28"/>
          <p:cNvGrpSpPr/>
          <p:nvPr/>
        </p:nvGrpSpPr>
        <p:grpSpPr>
          <a:xfrm>
            <a:off x="1260196" y="2202286"/>
            <a:ext cx="5249985" cy="2016408"/>
            <a:chOff x="1260196" y="2202286"/>
            <a:chExt cx="5249985" cy="2016408"/>
          </a:xfrm>
        </p:grpSpPr>
        <p:sp>
          <p:nvSpPr>
            <p:cNvPr id="4" name="Cubo 3"/>
            <p:cNvSpPr/>
            <p:nvPr/>
          </p:nvSpPr>
          <p:spPr>
            <a:xfrm>
              <a:off x="1260196" y="2299741"/>
              <a:ext cx="2395472" cy="1918953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 smtClean="0"/>
                <a:t>Modelo</a:t>
              </a:r>
              <a:endParaRPr lang="pt-BR" b="1" dirty="0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4408124" y="2202286"/>
              <a:ext cx="2102057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err="1" smtClean="0"/>
                <a:t>Suprageracionais</a:t>
              </a:r>
              <a:endParaRPr lang="pt-BR" sz="2000" b="1" dirty="0" smtClean="0"/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4408123" y="2859108"/>
              <a:ext cx="2102057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err="1" smtClean="0"/>
                <a:t>Intergeracionais</a:t>
              </a:r>
              <a:endParaRPr lang="pt-BR" sz="2000" b="1" dirty="0" smtClean="0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4408123" y="3577228"/>
              <a:ext cx="2102057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err="1" smtClean="0"/>
                <a:t>Intrageracionais</a:t>
              </a:r>
              <a:endParaRPr lang="pt-BR" sz="2000" b="1" dirty="0" smtClean="0"/>
            </a:p>
          </p:txBody>
        </p:sp>
        <p:cxnSp>
          <p:nvCxnSpPr>
            <p:cNvPr id="8" name="Conector de seta reta 7"/>
            <p:cNvCxnSpPr>
              <a:stCxn id="4" idx="5"/>
              <a:endCxn id="5" idx="1"/>
            </p:cNvCxnSpPr>
            <p:nvPr/>
          </p:nvCxnSpPr>
          <p:spPr>
            <a:xfrm flipV="1">
              <a:off x="3655668" y="2402341"/>
              <a:ext cx="752456" cy="6170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de seta reta 8"/>
            <p:cNvCxnSpPr>
              <a:stCxn id="4" idx="5"/>
              <a:endCxn id="6" idx="1"/>
            </p:cNvCxnSpPr>
            <p:nvPr/>
          </p:nvCxnSpPr>
          <p:spPr>
            <a:xfrm>
              <a:off x="3655668" y="3019348"/>
              <a:ext cx="752455" cy="3981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e seta reta 9"/>
            <p:cNvCxnSpPr>
              <a:stCxn id="4" idx="5"/>
              <a:endCxn id="7" idx="1"/>
            </p:cNvCxnSpPr>
            <p:nvPr/>
          </p:nvCxnSpPr>
          <p:spPr>
            <a:xfrm>
              <a:off x="3655668" y="3019348"/>
              <a:ext cx="752455" cy="75793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CaixaDeTexto 17"/>
            <p:cNvSpPr txBox="1"/>
            <p:nvPr/>
          </p:nvSpPr>
          <p:spPr>
            <a:xfrm>
              <a:off x="1308838" y="2859108"/>
              <a:ext cx="7183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 smtClean="0"/>
                <a:t>Família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1983952" y="2364311"/>
              <a:ext cx="73597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 smtClean="0"/>
                <a:t>Amigos</a:t>
              </a: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2529624" y="3777283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 smtClean="0"/>
                <a:t>Vida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1408160" y="3813686"/>
              <a:ext cx="6783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 smtClean="0"/>
                <a:t>Ensino</a:t>
              </a: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2180709" y="2948879"/>
              <a:ext cx="905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b="1" dirty="0" smtClean="0"/>
                <a:t>Trabalhos</a:t>
              </a:r>
            </a:p>
          </p:txBody>
        </p:sp>
      </p:grpSp>
      <p:sp>
        <p:nvSpPr>
          <p:cNvPr id="27" name="Retângulo de cantos arredondados 26"/>
          <p:cNvSpPr/>
          <p:nvPr/>
        </p:nvSpPr>
        <p:spPr>
          <a:xfrm>
            <a:off x="8159753" y="103031"/>
            <a:ext cx="3914163" cy="7199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Centralidade da Tecnologia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26" name="Retângulo de cantos arredondados 25"/>
          <p:cNvSpPr/>
          <p:nvPr/>
        </p:nvSpPr>
        <p:spPr>
          <a:xfrm>
            <a:off x="8159753" y="1464565"/>
            <a:ext cx="3914163" cy="434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Duplo Espaço</a:t>
            </a:r>
            <a:endParaRPr lang="pt-BR" dirty="0"/>
          </a:p>
        </p:txBody>
      </p:sp>
      <p:sp>
        <p:nvSpPr>
          <p:cNvPr id="30" name="Retângulo de cantos arredondados 29"/>
          <p:cNvSpPr/>
          <p:nvPr/>
        </p:nvSpPr>
        <p:spPr>
          <a:xfrm>
            <a:off x="8159753" y="2055825"/>
            <a:ext cx="3914163" cy="434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Instantaneidade / simultaneidade</a:t>
            </a:r>
            <a:endParaRPr lang="pt-BR" dirty="0"/>
          </a:p>
        </p:txBody>
      </p:sp>
      <p:sp>
        <p:nvSpPr>
          <p:cNvPr id="31" name="Retângulo de cantos arredondados 30"/>
          <p:cNvSpPr/>
          <p:nvPr/>
        </p:nvSpPr>
        <p:spPr>
          <a:xfrm>
            <a:off x="8159753" y="2647085"/>
            <a:ext cx="3914163" cy="434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Artefatos “Conscientes”</a:t>
            </a:r>
            <a:endParaRPr lang="pt-BR" dirty="0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8159753" y="3238344"/>
            <a:ext cx="3914163" cy="434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“Homo Deus” – “novos humanos"</a:t>
            </a:r>
            <a:endParaRPr lang="pt-BR" dirty="0"/>
          </a:p>
        </p:txBody>
      </p:sp>
      <p:sp>
        <p:nvSpPr>
          <p:cNvPr id="33" name="Retângulo de cantos arredondados 32"/>
          <p:cNvSpPr/>
          <p:nvPr/>
        </p:nvSpPr>
        <p:spPr>
          <a:xfrm>
            <a:off x="8159753" y="873305"/>
            <a:ext cx="3914163" cy="434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Síndrome da Impaciência</a:t>
            </a:r>
            <a:endParaRPr lang="pt-BR" dirty="0"/>
          </a:p>
        </p:txBody>
      </p:sp>
      <p:sp>
        <p:nvSpPr>
          <p:cNvPr id="36" name="Retângulo 35"/>
          <p:cNvSpPr/>
          <p:nvPr/>
        </p:nvSpPr>
        <p:spPr>
          <a:xfrm>
            <a:off x="6785113" y="4638261"/>
            <a:ext cx="1842052" cy="1325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7982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7" grpId="0"/>
      <p:bldP spid="26" grpId="0" animBg="1"/>
      <p:bldP spid="30" grpId="0" animBg="1"/>
      <p:bldP spid="31" grpId="0" animBg="1"/>
      <p:bldP spid="32" grpId="0" animBg="1"/>
      <p:bldP spid="33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m para esquina do pensamen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9" t="21728" r="58474" b="24552"/>
          <a:stretch/>
        </p:blipFill>
        <p:spPr bwMode="auto">
          <a:xfrm>
            <a:off x="108631" y="0"/>
            <a:ext cx="1011832" cy="144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120463" y="371029"/>
            <a:ext cx="2284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Caminhos</a:t>
            </a:r>
            <a:endParaRPr lang="pt-BR" sz="4000" b="1" dirty="0"/>
          </a:p>
        </p:txBody>
      </p:sp>
      <p:grpSp>
        <p:nvGrpSpPr>
          <p:cNvPr id="47" name="Grupo 46"/>
          <p:cNvGrpSpPr/>
          <p:nvPr/>
        </p:nvGrpSpPr>
        <p:grpSpPr>
          <a:xfrm>
            <a:off x="4246385" y="646293"/>
            <a:ext cx="4113757" cy="3882413"/>
            <a:chOff x="4246385" y="1367510"/>
            <a:chExt cx="4113757" cy="3882413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46385" y="1367510"/>
              <a:ext cx="4113757" cy="3882413"/>
            </a:xfrm>
            <a:prstGeom prst="ellipse">
              <a:avLst/>
            </a:prstGeom>
            <a:ln/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pic>
        <p:sp>
          <p:nvSpPr>
            <p:cNvPr id="38" name="Retângulo de cantos arredondados 37"/>
            <p:cNvSpPr/>
            <p:nvPr/>
          </p:nvSpPr>
          <p:spPr>
            <a:xfrm>
              <a:off x="5082910" y="2970993"/>
              <a:ext cx="2440705" cy="502276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b="1" dirty="0" smtClean="0">
                  <a:solidFill>
                    <a:schemeClr val="tx1"/>
                  </a:solidFill>
                </a:rPr>
                <a:t>FAMÍLIA</a:t>
              </a:r>
              <a:endParaRPr lang="pt-BR" sz="28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Retângulo de cantos arredondados 38"/>
          <p:cNvSpPr/>
          <p:nvPr/>
        </p:nvSpPr>
        <p:spPr>
          <a:xfrm>
            <a:off x="442769" y="1712762"/>
            <a:ext cx="2364113" cy="1656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tx1"/>
                </a:solidFill>
              </a:rPr>
              <a:t>Família </a:t>
            </a:r>
            <a:r>
              <a:rPr lang="pt-BR" sz="2400" b="1" smtClean="0">
                <a:solidFill>
                  <a:schemeClr val="tx1"/>
                </a:solidFill>
              </a:rPr>
              <a:t>como sombra </a:t>
            </a:r>
            <a:r>
              <a:rPr lang="pt-BR" sz="2400" b="1" dirty="0" smtClean="0">
                <a:solidFill>
                  <a:schemeClr val="tx1"/>
                </a:solidFill>
              </a:rPr>
              <a:t>da árvore – serenidade.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40" name="Retângulo de cantos arredondados 39"/>
          <p:cNvSpPr/>
          <p:nvPr/>
        </p:nvSpPr>
        <p:spPr>
          <a:xfrm>
            <a:off x="442768" y="3473269"/>
            <a:ext cx="2364113" cy="1656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tx1"/>
                </a:solidFill>
              </a:rPr>
              <a:t>Família como referência ética.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41" name="Retângulo de cantos arredondados 40"/>
          <p:cNvSpPr/>
          <p:nvPr/>
        </p:nvSpPr>
        <p:spPr>
          <a:xfrm>
            <a:off x="9442954" y="371029"/>
            <a:ext cx="2508640" cy="18827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400" b="1" dirty="0" smtClean="0">
                <a:solidFill>
                  <a:schemeClr val="tx1"/>
                </a:solidFill>
              </a:rPr>
              <a:t>Família como lócus do cuidado esperançoso e exigente.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42" name="Retângulo de cantos arredondados 41"/>
          <p:cNvSpPr/>
          <p:nvPr/>
        </p:nvSpPr>
        <p:spPr>
          <a:xfrm>
            <a:off x="9530751" y="3308716"/>
            <a:ext cx="2508640" cy="18827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2400" b="1" dirty="0" smtClean="0">
                <a:solidFill>
                  <a:schemeClr val="tx1"/>
                </a:solidFill>
              </a:rPr>
              <a:t>Família como lugar de aprender a gratidão.</a:t>
            </a:r>
            <a:endParaRPr lang="pt-BR" sz="2400" b="1" dirty="0">
              <a:solidFill>
                <a:schemeClr val="tx1"/>
              </a:solidFill>
            </a:endParaRPr>
          </a:p>
        </p:txBody>
      </p:sp>
      <p:cxnSp>
        <p:nvCxnSpPr>
          <p:cNvPr id="16" name="Conector em curva 15"/>
          <p:cNvCxnSpPr>
            <a:stCxn id="12" idx="2"/>
            <a:endCxn id="39" idx="3"/>
          </p:cNvCxnSpPr>
          <p:nvPr/>
        </p:nvCxnSpPr>
        <p:spPr>
          <a:xfrm rot="10800000">
            <a:off x="2806883" y="2540924"/>
            <a:ext cx="1439503" cy="46577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em curva 27"/>
          <p:cNvCxnSpPr>
            <a:stCxn id="12" idx="2"/>
            <a:endCxn id="40" idx="3"/>
          </p:cNvCxnSpPr>
          <p:nvPr/>
        </p:nvCxnSpPr>
        <p:spPr>
          <a:xfrm rot="10800000" flipV="1">
            <a:off x="2806881" y="2587500"/>
            <a:ext cx="1439504" cy="1713930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em curva 43"/>
          <p:cNvCxnSpPr>
            <a:stCxn id="12" idx="6"/>
            <a:endCxn id="41" idx="1"/>
          </p:cNvCxnSpPr>
          <p:nvPr/>
        </p:nvCxnSpPr>
        <p:spPr>
          <a:xfrm flipV="1">
            <a:off x="8360142" y="1312416"/>
            <a:ext cx="1082812" cy="1275084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em curva 45"/>
          <p:cNvCxnSpPr>
            <a:stCxn id="12" idx="6"/>
            <a:endCxn id="42" idx="1"/>
          </p:cNvCxnSpPr>
          <p:nvPr/>
        </p:nvCxnSpPr>
        <p:spPr>
          <a:xfrm>
            <a:off x="8360142" y="2587500"/>
            <a:ext cx="1170609" cy="1662603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em curva 49"/>
          <p:cNvCxnSpPr>
            <a:stCxn id="12" idx="4"/>
            <a:endCxn id="49" idx="0"/>
          </p:cNvCxnSpPr>
          <p:nvPr/>
        </p:nvCxnSpPr>
        <p:spPr>
          <a:xfrm rot="5400000">
            <a:off x="6036454" y="4795514"/>
            <a:ext cx="533618" cy="2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upo 61"/>
          <p:cNvGrpSpPr/>
          <p:nvPr/>
        </p:nvGrpSpPr>
        <p:grpSpPr>
          <a:xfrm>
            <a:off x="491804" y="5062324"/>
            <a:ext cx="11332755" cy="1378513"/>
            <a:chOff x="491804" y="5062324"/>
            <a:chExt cx="11332755" cy="1378513"/>
          </a:xfrm>
        </p:grpSpPr>
        <p:sp>
          <p:nvSpPr>
            <p:cNvPr id="49" name="Retângulo de cantos arredondados 48"/>
            <p:cNvSpPr/>
            <p:nvPr/>
          </p:nvSpPr>
          <p:spPr>
            <a:xfrm>
              <a:off x="5556499" y="5062324"/>
              <a:ext cx="1493526" cy="70941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b="1" dirty="0" smtClean="0">
                  <a:solidFill>
                    <a:srgbClr val="FF0000"/>
                  </a:solidFill>
                </a:rPr>
                <a:t>PAIS</a:t>
              </a:r>
              <a:endParaRPr lang="pt-BR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54" name="Retângulo de cantos arredondados 53"/>
            <p:cNvSpPr/>
            <p:nvPr/>
          </p:nvSpPr>
          <p:spPr>
            <a:xfrm>
              <a:off x="491804" y="6051972"/>
              <a:ext cx="3464417" cy="388865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 smtClean="0"/>
                <a:t>Cuidar de nós mesmos</a:t>
              </a:r>
              <a:endParaRPr lang="pt-BR" sz="2400" b="1" dirty="0"/>
            </a:p>
          </p:txBody>
        </p:sp>
        <p:sp>
          <p:nvSpPr>
            <p:cNvPr id="55" name="Retângulo de cantos arredondados 54"/>
            <p:cNvSpPr/>
            <p:nvPr/>
          </p:nvSpPr>
          <p:spPr>
            <a:xfrm>
              <a:off x="4425973" y="6051971"/>
              <a:ext cx="3464417" cy="388865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 smtClean="0"/>
                <a:t>Cuidar dos filhos</a:t>
              </a:r>
              <a:endParaRPr lang="pt-BR" sz="2400" b="1" dirty="0"/>
            </a:p>
          </p:txBody>
        </p:sp>
        <p:sp>
          <p:nvSpPr>
            <p:cNvPr id="56" name="Retângulo de cantos arredondados 55"/>
            <p:cNvSpPr/>
            <p:nvPr/>
          </p:nvSpPr>
          <p:spPr>
            <a:xfrm>
              <a:off x="8360142" y="6051970"/>
              <a:ext cx="3464417" cy="388865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 smtClean="0"/>
                <a:t>Coautoria</a:t>
              </a:r>
              <a:endParaRPr lang="pt-BR" sz="2400" b="1" dirty="0"/>
            </a:p>
          </p:txBody>
        </p:sp>
        <p:cxnSp>
          <p:nvCxnSpPr>
            <p:cNvPr id="53" name="Conector em curva 52"/>
            <p:cNvCxnSpPr>
              <a:stCxn id="49" idx="2"/>
              <a:endCxn id="54" idx="0"/>
            </p:cNvCxnSpPr>
            <p:nvPr/>
          </p:nvCxnSpPr>
          <p:spPr>
            <a:xfrm rot="5400000">
              <a:off x="4123523" y="3872232"/>
              <a:ext cx="280231" cy="4079249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em curva 57"/>
            <p:cNvCxnSpPr>
              <a:stCxn id="49" idx="2"/>
              <a:endCxn id="55" idx="0"/>
            </p:cNvCxnSpPr>
            <p:nvPr/>
          </p:nvCxnSpPr>
          <p:spPr>
            <a:xfrm rot="5400000">
              <a:off x="6090607" y="5839316"/>
              <a:ext cx="280230" cy="145080"/>
            </a:xfrm>
            <a:prstGeom prst="curvedConnector3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em curva 60"/>
            <p:cNvCxnSpPr>
              <a:stCxn id="49" idx="2"/>
              <a:endCxn id="56" idx="0"/>
            </p:cNvCxnSpPr>
            <p:nvPr/>
          </p:nvCxnSpPr>
          <p:spPr>
            <a:xfrm rot="16200000" flipH="1">
              <a:off x="8057692" y="4017310"/>
              <a:ext cx="280229" cy="3789089"/>
            </a:xfrm>
            <a:prstGeom prst="curvedConnector3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3118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sultado de imagem para esquina do pensamen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9" t="21728" r="58474" b="24552"/>
          <a:stretch/>
        </p:blipFill>
        <p:spPr bwMode="auto">
          <a:xfrm>
            <a:off x="0" y="0"/>
            <a:ext cx="1711911" cy="245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YOUTUB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055" y="784950"/>
            <a:ext cx="1385535" cy="7793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43237" y="1010118"/>
            <a:ext cx="1719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RICARDO MARIZ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60755" y="3145806"/>
            <a:ext cx="5011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marizricardo@gmail.com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43392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272</Words>
  <Application>Microsoft Macintosh PowerPoint</Application>
  <PresentationFormat>Custom</PresentationFormat>
  <Paragraphs>112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do Office</vt:lpstr>
      <vt:lpstr>Adolescência: virtudes e desafios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Soares</dc:creator>
  <cp:lastModifiedBy>Usuario Mariz</cp:lastModifiedBy>
  <cp:revision>43</cp:revision>
  <dcterms:created xsi:type="dcterms:W3CDTF">2017-05-12T18:50:04Z</dcterms:created>
  <dcterms:modified xsi:type="dcterms:W3CDTF">2017-05-18T21:04:04Z</dcterms:modified>
</cp:coreProperties>
</file>