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59" r:id="rId3"/>
    <p:sldId id="265" r:id="rId4"/>
    <p:sldId id="266" r:id="rId5"/>
    <p:sldId id="267" r:id="rId6"/>
    <p:sldId id="268" r:id="rId7"/>
    <p:sldId id="276" r:id="rId8"/>
    <p:sldId id="277" r:id="rId9"/>
    <p:sldId id="275" r:id="rId10"/>
    <p:sldId id="286" r:id="rId11"/>
    <p:sldId id="273" r:id="rId12"/>
    <p:sldId id="274" r:id="rId13"/>
    <p:sldId id="272" r:id="rId14"/>
    <p:sldId id="281" r:id="rId15"/>
    <p:sldId id="287" r:id="rId16"/>
    <p:sldId id="282" r:id="rId17"/>
    <p:sldId id="283" r:id="rId18"/>
    <p:sldId id="279" r:id="rId19"/>
    <p:sldId id="290" r:id="rId20"/>
    <p:sldId id="270" r:id="rId21"/>
    <p:sldId id="289" r:id="rId22"/>
    <p:sldId id="264" r:id="rId23"/>
    <p:sldId id="271" r:id="rId24"/>
    <p:sldId id="269" r:id="rId25"/>
    <p:sldId id="278" r:id="rId26"/>
    <p:sldId id="285" r:id="rId27"/>
    <p:sldId id="291" r:id="rId28"/>
    <p:sldId id="288" r:id="rId29"/>
    <p:sldId id="263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3481" autoAdjust="0"/>
  </p:normalViewPr>
  <p:slideViewPr>
    <p:cSldViewPr snapToGrid="0" snapToObjects="1" showGuides="1">
      <p:cViewPr varScale="1">
        <p:scale>
          <a:sx n="81" d="100"/>
          <a:sy n="81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E3FD0-F6D4-4658-B40E-EE98E9D207CB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D5FF54-2B65-44CD-8D42-FCC2299F6026}">
      <dgm:prSet/>
      <dgm:spPr/>
      <dgm:t>
        <a:bodyPr/>
        <a:lstStyle/>
        <a:p>
          <a:pPr rtl="0"/>
          <a:r>
            <a:rPr lang="pt-BR" b="1" dirty="0" smtClean="0"/>
            <a:t>ABEL/PORVIR</a:t>
          </a:r>
          <a:endParaRPr lang="pt-BR" dirty="0"/>
        </a:p>
      </dgm:t>
    </dgm:pt>
    <dgm:pt modelId="{93A9F2DB-2C31-42E5-A0DA-084494F7DCC3}" type="parTrans" cxnId="{169ACAE6-7B65-43A8-8B3A-5213C323F214}">
      <dgm:prSet/>
      <dgm:spPr/>
      <dgm:t>
        <a:bodyPr/>
        <a:lstStyle/>
        <a:p>
          <a:endParaRPr lang="pt-BR"/>
        </a:p>
      </dgm:t>
    </dgm:pt>
    <dgm:pt modelId="{D83CCF68-205D-417E-A480-2183847E19D4}" type="sibTrans" cxnId="{169ACAE6-7B65-43A8-8B3A-5213C323F214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60AD3B39-8034-497C-BB5B-CEAD4DA45F45}">
      <dgm:prSet/>
      <dgm:spPr/>
      <dgm:t>
        <a:bodyPr/>
        <a:lstStyle/>
        <a:p>
          <a:pPr rtl="0"/>
          <a:r>
            <a:rPr lang="pt-BR" b="1" smtClean="0"/>
            <a:t>MANTENEDORA  </a:t>
          </a:r>
          <a:endParaRPr lang="pt-BR"/>
        </a:p>
      </dgm:t>
    </dgm:pt>
    <dgm:pt modelId="{9AF7C457-3FB0-4BA6-93A7-772338726727}" type="parTrans" cxnId="{CBC77D6B-31E8-4BF6-B916-C7353477EB56}">
      <dgm:prSet/>
      <dgm:spPr/>
      <dgm:t>
        <a:bodyPr/>
        <a:lstStyle/>
        <a:p>
          <a:endParaRPr lang="pt-BR"/>
        </a:p>
      </dgm:t>
    </dgm:pt>
    <dgm:pt modelId="{3974708A-C509-4E92-AEFE-C9813C4007FE}" type="sibTrans" cxnId="{CBC77D6B-31E8-4BF6-B916-C7353477EB56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BR"/>
        </a:p>
      </dgm:t>
    </dgm:pt>
    <dgm:pt modelId="{802C539A-743E-47E1-A662-9BD225871D65}">
      <dgm:prSet/>
      <dgm:spPr/>
      <dgm:t>
        <a:bodyPr/>
        <a:lstStyle/>
        <a:p>
          <a:pPr rtl="0"/>
          <a:r>
            <a:rPr lang="pt-BR" b="1" dirty="0" smtClean="0"/>
            <a:t>COLÉGIO LA SALLE </a:t>
          </a:r>
        </a:p>
        <a:p>
          <a:pPr rtl="0"/>
          <a:r>
            <a:rPr lang="pt-BR" b="1" dirty="0" smtClean="0"/>
            <a:t>Brasília </a:t>
          </a:r>
          <a:endParaRPr lang="pt-BR" dirty="0"/>
        </a:p>
      </dgm:t>
    </dgm:pt>
    <dgm:pt modelId="{9500DDE0-3F62-4017-A739-36EC11F0946A}" type="parTrans" cxnId="{B7C74C52-1F32-4DC0-8F3C-9DF53DBD9392}">
      <dgm:prSet/>
      <dgm:spPr/>
      <dgm:t>
        <a:bodyPr/>
        <a:lstStyle/>
        <a:p>
          <a:endParaRPr lang="pt-BR"/>
        </a:p>
      </dgm:t>
    </dgm:pt>
    <dgm:pt modelId="{14F1039B-62FF-4DAA-B973-AAB553CB0649}" type="sibTrans" cxnId="{B7C74C52-1F32-4DC0-8F3C-9DF53DBD9392}">
      <dgm:prSet/>
      <dgm:spPr/>
      <dgm:t>
        <a:bodyPr/>
        <a:lstStyle/>
        <a:p>
          <a:endParaRPr lang="pt-BR"/>
        </a:p>
      </dgm:t>
    </dgm:pt>
    <dgm:pt modelId="{0B3E923D-CB2F-41A3-94DC-FB48E9BD33E5}" type="pres">
      <dgm:prSet presAssocID="{AC2E3FD0-F6D4-4658-B40E-EE98E9D207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F43DEBE-28BA-4CFD-9D7F-81C6AB445225}" type="pres">
      <dgm:prSet presAssocID="{84D5FF54-2B65-44CD-8D42-FCC2299F60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AE9FAB-A47F-461D-93B2-0846151E46C8}" type="pres">
      <dgm:prSet presAssocID="{D83CCF68-205D-417E-A480-2183847E19D4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C6F5C43-7FE9-41B2-9A41-3C3A5AA21B23}" type="pres">
      <dgm:prSet presAssocID="{D83CCF68-205D-417E-A480-2183847E19D4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02C6DB49-F8E3-454D-AC0A-FB0DDCE592EE}" type="pres">
      <dgm:prSet presAssocID="{60AD3B39-8034-497C-BB5B-CEAD4DA45F4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08FEE-1133-4EDA-9D4D-E0DC597B8D15}" type="pres">
      <dgm:prSet presAssocID="{3974708A-C509-4E92-AEFE-C9813C4007FE}" presName="sibTrans" presStyleLbl="sibTrans2D1" presStyleIdx="1" presStyleCnt="2"/>
      <dgm:spPr/>
      <dgm:t>
        <a:bodyPr/>
        <a:lstStyle/>
        <a:p>
          <a:endParaRPr lang="pt-BR"/>
        </a:p>
      </dgm:t>
    </dgm:pt>
    <dgm:pt modelId="{7D295887-0F2D-4058-BB9E-CBDD6C294F6C}" type="pres">
      <dgm:prSet presAssocID="{3974708A-C509-4E92-AEFE-C9813C4007FE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195A984A-6DDA-47EA-A83E-491E451981DA}" type="pres">
      <dgm:prSet presAssocID="{802C539A-743E-47E1-A662-9BD225871D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9ACAE6-7B65-43A8-8B3A-5213C323F214}" srcId="{AC2E3FD0-F6D4-4658-B40E-EE98E9D207CB}" destId="{84D5FF54-2B65-44CD-8D42-FCC2299F6026}" srcOrd="0" destOrd="0" parTransId="{93A9F2DB-2C31-42E5-A0DA-084494F7DCC3}" sibTransId="{D83CCF68-205D-417E-A480-2183847E19D4}"/>
    <dgm:cxn modelId="{C84C0734-929F-4472-A31B-D16F0FD08584}" type="presOf" srcId="{802C539A-743E-47E1-A662-9BD225871D65}" destId="{195A984A-6DDA-47EA-A83E-491E451981DA}" srcOrd="0" destOrd="0" presId="urn:microsoft.com/office/officeart/2005/8/layout/process1"/>
    <dgm:cxn modelId="{1F00BD25-363F-4DFA-A85D-4B1D8BFF3A49}" type="presOf" srcId="{3974708A-C509-4E92-AEFE-C9813C4007FE}" destId="{7D295887-0F2D-4058-BB9E-CBDD6C294F6C}" srcOrd="1" destOrd="0" presId="urn:microsoft.com/office/officeart/2005/8/layout/process1"/>
    <dgm:cxn modelId="{2718C632-2667-4703-95F2-4218050EC97E}" type="presOf" srcId="{AC2E3FD0-F6D4-4658-B40E-EE98E9D207CB}" destId="{0B3E923D-CB2F-41A3-94DC-FB48E9BD33E5}" srcOrd="0" destOrd="0" presId="urn:microsoft.com/office/officeart/2005/8/layout/process1"/>
    <dgm:cxn modelId="{79DD1D25-DF3B-4C23-8E69-73FE17E6DFC8}" type="presOf" srcId="{3974708A-C509-4E92-AEFE-C9813C4007FE}" destId="{1E708FEE-1133-4EDA-9D4D-E0DC597B8D15}" srcOrd="0" destOrd="0" presId="urn:microsoft.com/office/officeart/2005/8/layout/process1"/>
    <dgm:cxn modelId="{0B9534F2-B9D2-42C5-B719-5BA92F4C9991}" type="presOf" srcId="{84D5FF54-2B65-44CD-8D42-FCC2299F6026}" destId="{EF43DEBE-28BA-4CFD-9D7F-81C6AB445225}" srcOrd="0" destOrd="0" presId="urn:microsoft.com/office/officeart/2005/8/layout/process1"/>
    <dgm:cxn modelId="{B7C74C52-1F32-4DC0-8F3C-9DF53DBD9392}" srcId="{AC2E3FD0-F6D4-4658-B40E-EE98E9D207CB}" destId="{802C539A-743E-47E1-A662-9BD225871D65}" srcOrd="2" destOrd="0" parTransId="{9500DDE0-3F62-4017-A739-36EC11F0946A}" sibTransId="{14F1039B-62FF-4DAA-B973-AAB553CB0649}"/>
    <dgm:cxn modelId="{B604F3BA-B602-4670-98A3-4A890B4A537C}" type="presOf" srcId="{D83CCF68-205D-417E-A480-2183847E19D4}" destId="{7C6F5C43-7FE9-41B2-9A41-3C3A5AA21B23}" srcOrd="1" destOrd="0" presId="urn:microsoft.com/office/officeart/2005/8/layout/process1"/>
    <dgm:cxn modelId="{44C80FCA-0801-451C-9978-7515F7434D44}" type="presOf" srcId="{D83CCF68-205D-417E-A480-2183847E19D4}" destId="{A6AE9FAB-A47F-461D-93B2-0846151E46C8}" srcOrd="0" destOrd="0" presId="urn:microsoft.com/office/officeart/2005/8/layout/process1"/>
    <dgm:cxn modelId="{CBC77D6B-31E8-4BF6-B916-C7353477EB56}" srcId="{AC2E3FD0-F6D4-4658-B40E-EE98E9D207CB}" destId="{60AD3B39-8034-497C-BB5B-CEAD4DA45F45}" srcOrd="1" destOrd="0" parTransId="{9AF7C457-3FB0-4BA6-93A7-772338726727}" sibTransId="{3974708A-C509-4E92-AEFE-C9813C4007FE}"/>
    <dgm:cxn modelId="{F0285340-CB86-40E7-BF91-DEEF7DC5C187}" type="presOf" srcId="{60AD3B39-8034-497C-BB5B-CEAD4DA45F45}" destId="{02C6DB49-F8E3-454D-AC0A-FB0DDCE592EE}" srcOrd="0" destOrd="0" presId="urn:microsoft.com/office/officeart/2005/8/layout/process1"/>
    <dgm:cxn modelId="{BAE6B51E-9ABF-4F8D-875A-D37979E4F010}" type="presParOf" srcId="{0B3E923D-CB2F-41A3-94DC-FB48E9BD33E5}" destId="{EF43DEBE-28BA-4CFD-9D7F-81C6AB445225}" srcOrd="0" destOrd="0" presId="urn:microsoft.com/office/officeart/2005/8/layout/process1"/>
    <dgm:cxn modelId="{F0D67AB0-F07E-4945-9D27-546B4FC95FE2}" type="presParOf" srcId="{0B3E923D-CB2F-41A3-94DC-FB48E9BD33E5}" destId="{A6AE9FAB-A47F-461D-93B2-0846151E46C8}" srcOrd="1" destOrd="0" presId="urn:microsoft.com/office/officeart/2005/8/layout/process1"/>
    <dgm:cxn modelId="{6059885D-AA11-40EC-A11C-66A0A2BBAB2D}" type="presParOf" srcId="{A6AE9FAB-A47F-461D-93B2-0846151E46C8}" destId="{7C6F5C43-7FE9-41B2-9A41-3C3A5AA21B23}" srcOrd="0" destOrd="0" presId="urn:microsoft.com/office/officeart/2005/8/layout/process1"/>
    <dgm:cxn modelId="{46F6C72E-4E59-4D84-9559-9450562F23D7}" type="presParOf" srcId="{0B3E923D-CB2F-41A3-94DC-FB48E9BD33E5}" destId="{02C6DB49-F8E3-454D-AC0A-FB0DDCE592EE}" srcOrd="2" destOrd="0" presId="urn:microsoft.com/office/officeart/2005/8/layout/process1"/>
    <dgm:cxn modelId="{A3365E58-5564-43E9-8F8F-7A225BAEBCB4}" type="presParOf" srcId="{0B3E923D-CB2F-41A3-94DC-FB48E9BD33E5}" destId="{1E708FEE-1133-4EDA-9D4D-E0DC597B8D15}" srcOrd="3" destOrd="0" presId="urn:microsoft.com/office/officeart/2005/8/layout/process1"/>
    <dgm:cxn modelId="{218FFDFC-676D-409E-96E9-29E99F7F5C37}" type="presParOf" srcId="{1E708FEE-1133-4EDA-9D4D-E0DC597B8D15}" destId="{7D295887-0F2D-4058-BB9E-CBDD6C294F6C}" srcOrd="0" destOrd="0" presId="urn:microsoft.com/office/officeart/2005/8/layout/process1"/>
    <dgm:cxn modelId="{74BE8130-3A4F-45EA-ADB9-94791B7E12B1}" type="presParOf" srcId="{0B3E923D-CB2F-41A3-94DC-FB48E9BD33E5}" destId="{195A984A-6DDA-47EA-A83E-491E451981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57EAD-C283-4849-9A43-078E3182B99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DF02A7-A8E5-4C2D-BD57-F3C3E1A967F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b="1" dirty="0" smtClean="0">
              <a:solidFill>
                <a:srgbClr val="002060"/>
              </a:solidFill>
            </a:rPr>
            <a:t>CAPÍTULO II -  SEÇÃO  II DA EDUCAÇÃO</a:t>
          </a:r>
          <a:endParaRPr lang="pt-BR" dirty="0">
            <a:solidFill>
              <a:srgbClr val="002060"/>
            </a:solidFill>
          </a:endParaRPr>
        </a:p>
      </dgm:t>
    </dgm:pt>
    <dgm:pt modelId="{E7DA3E3E-B717-408D-B62A-9F5821286CE3}" type="parTrans" cxnId="{056ADB59-6314-4247-AAE8-726E9E109C99}">
      <dgm:prSet/>
      <dgm:spPr/>
      <dgm:t>
        <a:bodyPr/>
        <a:lstStyle/>
        <a:p>
          <a:endParaRPr lang="pt-BR"/>
        </a:p>
      </dgm:t>
    </dgm:pt>
    <dgm:pt modelId="{FB3140DC-1F50-44C6-9C32-F6B9EC514F2A}" type="sibTrans" cxnId="{056ADB59-6314-4247-AAE8-726E9E109C99}">
      <dgm:prSet/>
      <dgm:spPr/>
      <dgm:t>
        <a:bodyPr/>
        <a:lstStyle/>
        <a:p>
          <a:endParaRPr lang="pt-BR"/>
        </a:p>
      </dgm:t>
    </dgm:pt>
    <dgm:pt modelId="{03C9E99E-A066-46FD-A634-2F16B6A57CE8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pt-BR" b="1" dirty="0" smtClean="0">
              <a:solidFill>
                <a:srgbClr val="002060"/>
              </a:solidFill>
            </a:rPr>
            <a:t> Art. 12.  A certificação ou sua renovação será concedida à </a:t>
          </a:r>
          <a:r>
            <a:rPr lang="pt-BR" b="1" u="heavy" dirty="0" smtClean="0">
              <a:solidFill>
                <a:srgbClr val="FF0000"/>
              </a:solidFill>
              <a:uFillTx/>
            </a:rPr>
            <a:t>ENTIDADE DE EDUCAÇÃO </a:t>
          </a:r>
          <a:r>
            <a:rPr lang="pt-BR" b="1" dirty="0" smtClean="0">
              <a:solidFill>
                <a:srgbClr val="002060"/>
              </a:solidFill>
            </a:rPr>
            <a:t>que atenda ao disposto nesta Seção e na legislação aplicável.</a:t>
          </a:r>
          <a:endParaRPr lang="pt-BR" dirty="0">
            <a:solidFill>
              <a:srgbClr val="002060"/>
            </a:solidFill>
          </a:endParaRPr>
        </a:p>
      </dgm:t>
    </dgm:pt>
    <dgm:pt modelId="{F6FCC2E8-596B-433E-8749-40E71ACF8EBE}" type="parTrans" cxnId="{B806F64B-6429-472C-8C27-BD982F9EB190}">
      <dgm:prSet/>
      <dgm:spPr/>
      <dgm:t>
        <a:bodyPr/>
        <a:lstStyle/>
        <a:p>
          <a:endParaRPr lang="pt-BR"/>
        </a:p>
      </dgm:t>
    </dgm:pt>
    <dgm:pt modelId="{18B3B821-929E-4276-BFF5-1E30AFD174E2}" type="sibTrans" cxnId="{B806F64B-6429-472C-8C27-BD982F9EB190}">
      <dgm:prSet/>
      <dgm:spPr/>
      <dgm:t>
        <a:bodyPr/>
        <a:lstStyle/>
        <a:p>
          <a:endParaRPr lang="pt-BR"/>
        </a:p>
      </dgm:t>
    </dgm:pt>
    <dgm:pt modelId="{0C4B8298-856A-4CD2-B453-5E02D6C71D0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pt-BR" sz="2000" b="1" dirty="0" smtClean="0"/>
        </a:p>
        <a:p>
          <a:pPr rtl="0"/>
          <a:r>
            <a:rPr lang="pt-BR" sz="2400" b="1" dirty="0" smtClean="0">
              <a:solidFill>
                <a:srgbClr val="002060"/>
              </a:solidFill>
            </a:rPr>
            <a:t>Lei 12.101/09</a:t>
          </a:r>
        </a:p>
        <a:p>
          <a:pPr rtl="0"/>
          <a:r>
            <a:rPr lang="pt-BR" sz="2000" b="1" dirty="0" smtClean="0">
              <a:solidFill>
                <a:srgbClr val="002060"/>
              </a:solidFill>
            </a:rPr>
            <a:t>DISPÕE SOBRE A </a:t>
          </a:r>
          <a:r>
            <a:rPr lang="pt-BR" sz="2000" b="1" dirty="0" smtClean="0">
              <a:solidFill>
                <a:srgbClr val="FF0000"/>
              </a:solidFill>
            </a:rPr>
            <a:t>CERTIFICAÇÃO</a:t>
          </a:r>
          <a:r>
            <a:rPr lang="pt-BR" sz="2000" b="1" dirty="0" smtClean="0">
              <a:solidFill>
                <a:srgbClr val="002060"/>
              </a:solidFill>
            </a:rPr>
            <a:t> DAS ENTIDADES BENEFICENTES DE ASSISTÊNCIA SOCIAL</a:t>
          </a:r>
        </a:p>
        <a:p>
          <a:pPr rtl="0"/>
          <a:r>
            <a:rPr lang="pt-BR" sz="2000" b="1" dirty="0" smtClean="0">
              <a:solidFill>
                <a:srgbClr val="FF0000"/>
              </a:solidFill>
            </a:rPr>
            <a:t>CEBAS</a:t>
          </a:r>
        </a:p>
        <a:p>
          <a:pPr rtl="0"/>
          <a:endParaRPr lang="pt-BR" sz="3200" dirty="0"/>
        </a:p>
      </dgm:t>
    </dgm:pt>
    <dgm:pt modelId="{DA9FCC43-C32C-4E65-980F-DFBFBF6852A3}" type="sibTrans" cxnId="{A34A6835-1DF3-4EE6-88FC-CA640826F9AE}">
      <dgm:prSet/>
      <dgm:spPr/>
      <dgm:t>
        <a:bodyPr/>
        <a:lstStyle/>
        <a:p>
          <a:endParaRPr lang="pt-BR"/>
        </a:p>
      </dgm:t>
    </dgm:pt>
    <dgm:pt modelId="{E6BE0646-7D46-4C12-8718-A7856F60BB97}" type="parTrans" cxnId="{A34A6835-1DF3-4EE6-88FC-CA640826F9AE}">
      <dgm:prSet/>
      <dgm:spPr/>
      <dgm:t>
        <a:bodyPr/>
        <a:lstStyle/>
        <a:p>
          <a:endParaRPr lang="pt-BR"/>
        </a:p>
      </dgm:t>
    </dgm:pt>
    <dgm:pt modelId="{36406D0F-677B-41FA-AB07-08D63AA53B61}" type="pres">
      <dgm:prSet presAssocID="{8B657EAD-C283-4849-9A43-078E3182B9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6CC54-2526-4CF3-98B2-F787CE6FB349}" type="pres">
      <dgm:prSet presAssocID="{0C4B8298-856A-4CD2-B453-5E02D6C71D05}" presName="linNode" presStyleCnt="0"/>
      <dgm:spPr/>
    </dgm:pt>
    <dgm:pt modelId="{1C15C56E-538B-4060-AA7E-8FD1D3031BAF}" type="pres">
      <dgm:prSet presAssocID="{0C4B8298-856A-4CD2-B453-5E02D6C71D05}" presName="parentText" presStyleLbl="node1" presStyleIdx="0" presStyleCnt="1" custScaleX="88958" custScaleY="8697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716823-FCFC-4221-AC65-BD1AB62E32ED}" type="pres">
      <dgm:prSet presAssocID="{0C4B8298-856A-4CD2-B453-5E02D6C71D0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63D99AF-F11E-4F28-966F-D24777134FFA}" type="presOf" srcId="{0C4B8298-856A-4CD2-B453-5E02D6C71D05}" destId="{1C15C56E-538B-4060-AA7E-8FD1D3031BAF}" srcOrd="0" destOrd="0" presId="urn:microsoft.com/office/officeart/2005/8/layout/vList5"/>
    <dgm:cxn modelId="{B806F64B-6429-472C-8C27-BD982F9EB190}" srcId="{0C4B8298-856A-4CD2-B453-5E02D6C71D05}" destId="{03C9E99E-A066-46FD-A634-2F16B6A57CE8}" srcOrd="1" destOrd="0" parTransId="{F6FCC2E8-596B-433E-8749-40E71ACF8EBE}" sibTransId="{18B3B821-929E-4276-BFF5-1E30AFD174E2}"/>
    <dgm:cxn modelId="{8119F918-FA8C-45E5-A01B-651B239F1B68}" type="presOf" srcId="{D5DF02A7-A8E5-4C2D-BD57-F3C3E1A967FE}" destId="{4A716823-FCFC-4221-AC65-BD1AB62E32ED}" srcOrd="0" destOrd="0" presId="urn:microsoft.com/office/officeart/2005/8/layout/vList5"/>
    <dgm:cxn modelId="{A34A6835-1DF3-4EE6-88FC-CA640826F9AE}" srcId="{8B657EAD-C283-4849-9A43-078E3182B998}" destId="{0C4B8298-856A-4CD2-B453-5E02D6C71D05}" srcOrd="0" destOrd="0" parTransId="{E6BE0646-7D46-4C12-8718-A7856F60BB97}" sibTransId="{DA9FCC43-C32C-4E65-980F-DFBFBF6852A3}"/>
    <dgm:cxn modelId="{A74B2293-38BF-47C1-8E16-958F30D620BA}" type="presOf" srcId="{8B657EAD-C283-4849-9A43-078E3182B998}" destId="{36406D0F-677B-41FA-AB07-08D63AA53B61}" srcOrd="0" destOrd="0" presId="urn:microsoft.com/office/officeart/2005/8/layout/vList5"/>
    <dgm:cxn modelId="{056ADB59-6314-4247-AAE8-726E9E109C99}" srcId="{0C4B8298-856A-4CD2-B453-5E02D6C71D05}" destId="{D5DF02A7-A8E5-4C2D-BD57-F3C3E1A967FE}" srcOrd="0" destOrd="0" parTransId="{E7DA3E3E-B717-408D-B62A-9F5821286CE3}" sibTransId="{FB3140DC-1F50-44C6-9C32-F6B9EC514F2A}"/>
    <dgm:cxn modelId="{D51084F1-B5D8-4FE1-A3C7-C1381C89A082}" type="presOf" srcId="{03C9E99E-A066-46FD-A634-2F16B6A57CE8}" destId="{4A716823-FCFC-4221-AC65-BD1AB62E32ED}" srcOrd="0" destOrd="1" presId="urn:microsoft.com/office/officeart/2005/8/layout/vList5"/>
    <dgm:cxn modelId="{0DB088B7-A862-4F0E-91D1-D90E8B375EC1}" type="presParOf" srcId="{36406D0F-677B-41FA-AB07-08D63AA53B61}" destId="{39C6CC54-2526-4CF3-98B2-F787CE6FB349}" srcOrd="0" destOrd="0" presId="urn:microsoft.com/office/officeart/2005/8/layout/vList5"/>
    <dgm:cxn modelId="{9DB4702C-A5E1-4DA5-BBD6-DAF9F8D989C7}" type="presParOf" srcId="{39C6CC54-2526-4CF3-98B2-F787CE6FB349}" destId="{1C15C56E-538B-4060-AA7E-8FD1D3031BAF}" srcOrd="0" destOrd="0" presId="urn:microsoft.com/office/officeart/2005/8/layout/vList5"/>
    <dgm:cxn modelId="{1E7E1DCA-5E16-4A2B-A919-C3625AA92C0C}" type="presParOf" srcId="{39C6CC54-2526-4CF3-98B2-F787CE6FB349}" destId="{4A716823-FCFC-4221-AC65-BD1AB62E32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9737B-635B-404F-83FF-67D06F24F33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282FF2D-B196-4D11-94DC-4711EB04DD81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endParaRPr lang="pt-BR" sz="2000" dirty="0" smtClean="0"/>
        </a:p>
        <a:p>
          <a:pPr algn="l"/>
          <a:r>
            <a:rPr lang="pt-BR" sz="2000" b="1" dirty="0" smtClean="0">
              <a:solidFill>
                <a:srgbClr val="002060"/>
              </a:solidFill>
            </a:rPr>
            <a:t>CONSIDERADO - RENDA BRUTA</a:t>
          </a:r>
        </a:p>
        <a:p>
          <a:pPr algn="just"/>
          <a:r>
            <a:rPr lang="pt-BR" sz="2000" b="1" dirty="0" smtClean="0">
              <a:solidFill>
                <a:srgbClr val="FF0000"/>
              </a:solidFill>
            </a:rPr>
            <a:t>É tudo que o indivíduo recebe </a:t>
          </a:r>
          <a:r>
            <a:rPr lang="pt-BR" sz="2000" b="1" u="sng" dirty="0" smtClean="0">
              <a:solidFill>
                <a:srgbClr val="FF0000"/>
              </a:solidFill>
            </a:rPr>
            <a:t>sem os descontos</a:t>
          </a:r>
          <a:r>
            <a:rPr lang="pt-BR" sz="2000" dirty="0" smtClean="0">
              <a:solidFill>
                <a:srgbClr val="002060"/>
              </a:solidFill>
            </a:rPr>
            <a:t>, ou  seja, considera-se como renda bruta mensal familiar o somatório de todos os ganhos dos integrantes da família, </a:t>
          </a:r>
          <a:r>
            <a:rPr lang="pt-BR" sz="2000" dirty="0" smtClean="0">
              <a:solidFill>
                <a:schemeClr val="accent6">
                  <a:lumMod val="75000"/>
                </a:schemeClr>
              </a:solidFill>
            </a:rPr>
            <a:t>os empréstimos, financiamentos, planos de saúde, gastos com: farmácia, água, luz, telefone, mercado, aluguel, despesas com escola etc. </a:t>
          </a:r>
          <a:r>
            <a:rPr lang="pt-BR" sz="2000" b="1" u="heavy" baseline="0" dirty="0" smtClean="0">
              <a:solidFill>
                <a:schemeClr val="accent6">
                  <a:lumMod val="75000"/>
                </a:schemeClr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rPr>
            <a:t>não são abatidos da renda bruta total</a:t>
          </a:r>
          <a:r>
            <a:rPr lang="pt-BR" sz="2000" dirty="0" smtClean="0">
              <a:solidFill>
                <a:srgbClr val="002060"/>
              </a:solidFill>
            </a:rPr>
            <a:t>, mesmo quando descontados da folha de pagamento ou do benefício recebido. O valor da renda bruta individual é o total da remuneração (</a:t>
          </a:r>
          <a:r>
            <a:rPr lang="pt-BR" sz="2000" b="1" dirty="0" smtClean="0">
              <a:solidFill>
                <a:srgbClr val="002060"/>
              </a:solidFill>
            </a:rPr>
            <a:t>salários, proventos, horas extras, comissões, vale alimentação, gratificações eventuais ou não, gratificações por cargo de chefia, pensões, pensões alimentícias, aposentadorias, benefícios sociais, pró-labore, outros rendimentos do trabalho não assalariado, rendimentos do mercado informal ou autônomo, rendimentos auferidos do patrimônio, e quaisquer outros</a:t>
          </a:r>
          <a:r>
            <a:rPr lang="pt-BR" sz="2000" dirty="0" smtClean="0">
              <a:solidFill>
                <a:srgbClr val="002060"/>
              </a:solidFill>
            </a:rPr>
            <a:t>). </a:t>
          </a:r>
          <a:r>
            <a:rPr lang="pt-BR" sz="2000" b="1" dirty="0" smtClean="0">
              <a:solidFill>
                <a:schemeClr val="accent3">
                  <a:lumMod val="50000"/>
                </a:schemeClr>
              </a:solidFill>
            </a:rPr>
            <a:t>Descontados</a:t>
          </a:r>
          <a:r>
            <a:rPr lang="pt-BR" sz="2000" dirty="0" smtClean="0">
              <a:solidFill>
                <a:srgbClr val="002060"/>
              </a:solidFill>
            </a:rPr>
            <a:t>, se houver apenas os valores da </a:t>
          </a:r>
          <a:r>
            <a:rPr lang="pt-BR" sz="2000" b="1" dirty="0" smtClean="0">
              <a:solidFill>
                <a:schemeClr val="accent3">
                  <a:lumMod val="50000"/>
                </a:schemeClr>
              </a:solidFill>
            </a:rPr>
            <a:t>pensão alimentícia paga do responsável financeiro do  grupo  familiar por ordem judicial</a:t>
          </a:r>
          <a:r>
            <a:rPr lang="pt-BR" sz="2000" b="1" dirty="0" smtClean="0">
              <a:solidFill>
                <a:srgbClr val="002060"/>
              </a:solidFill>
            </a:rPr>
            <a:t> </a:t>
          </a:r>
          <a:r>
            <a:rPr lang="pt-BR" sz="2000" dirty="0" smtClean="0">
              <a:solidFill>
                <a:srgbClr val="002060"/>
              </a:solidFill>
            </a:rPr>
            <a:t>e </a:t>
          </a:r>
          <a:r>
            <a:rPr lang="pt-BR" sz="2000" b="1" dirty="0" smtClean="0">
              <a:solidFill>
                <a:schemeClr val="accent2">
                  <a:lumMod val="50000"/>
                </a:schemeClr>
              </a:solidFill>
            </a:rPr>
            <a:t>Não entram na soma </a:t>
          </a:r>
          <a:r>
            <a:rPr lang="pt-BR" sz="2000" dirty="0" smtClean="0">
              <a:solidFill>
                <a:srgbClr val="002060"/>
              </a:solidFill>
            </a:rPr>
            <a:t>dos </a:t>
          </a:r>
          <a:r>
            <a:rPr lang="pt-BR" sz="2000" b="1" dirty="0" smtClean="0">
              <a:solidFill>
                <a:schemeClr val="accent2">
                  <a:lumMod val="50000"/>
                </a:schemeClr>
              </a:solidFill>
            </a:rPr>
            <a:t>valores os programas de transferência </a:t>
          </a:r>
          <a:r>
            <a:rPr lang="pt-BR" sz="2000" dirty="0" smtClean="0">
              <a:solidFill>
                <a:srgbClr val="002060"/>
              </a:solidFill>
            </a:rPr>
            <a:t>condicionada </a:t>
          </a:r>
          <a:r>
            <a:rPr lang="pt-BR" sz="2000" b="1" dirty="0" smtClean="0">
              <a:solidFill>
                <a:schemeClr val="accent2">
                  <a:lumMod val="50000"/>
                </a:schemeClr>
              </a:solidFill>
            </a:rPr>
            <a:t>de renda governo</a:t>
          </a:r>
          <a:r>
            <a:rPr lang="pt-BR" sz="2000" dirty="0" smtClean="0">
              <a:solidFill>
                <a:srgbClr val="002060"/>
              </a:solidFill>
            </a:rPr>
            <a:t>, como </a:t>
          </a:r>
          <a:r>
            <a:rPr lang="pt-BR" sz="2000" b="0" i="0" u="none" dirty="0" smtClean="0">
              <a:solidFill>
                <a:srgbClr val="002060"/>
              </a:solidFill>
              <a:effectLst/>
            </a:rPr>
            <a:t>Programa Bolsa Família, Pró-Jovem, Programa de Erradicação do Trabalho Infantil, entre outros. Também não serão computados qualquer tipo de auxílio emergencial financeiro, indenizações recebidas através de ordem judicial e estorno ou reembolso de seguro ou despesas profissionais.</a:t>
          </a:r>
          <a:endParaRPr lang="pt-BR" sz="2000" b="0" i="0" u="none" dirty="0">
            <a:solidFill>
              <a:srgbClr val="002060"/>
            </a:solidFill>
            <a:effectLst/>
          </a:endParaRPr>
        </a:p>
      </dgm:t>
    </dgm:pt>
    <dgm:pt modelId="{BBB6D854-4518-4EB2-9EE0-A4981A61541F}" type="parTrans" cxnId="{5E291E07-0B17-4914-9531-538870D8B87C}">
      <dgm:prSet/>
      <dgm:spPr/>
      <dgm:t>
        <a:bodyPr/>
        <a:lstStyle/>
        <a:p>
          <a:endParaRPr lang="pt-BR"/>
        </a:p>
      </dgm:t>
    </dgm:pt>
    <dgm:pt modelId="{8D24531F-68FC-4608-B2AA-728A76B3F7B8}" type="sibTrans" cxnId="{5E291E07-0B17-4914-9531-538870D8B87C}">
      <dgm:prSet/>
      <dgm:spPr/>
      <dgm:t>
        <a:bodyPr/>
        <a:lstStyle/>
        <a:p>
          <a:endParaRPr lang="pt-BR"/>
        </a:p>
      </dgm:t>
    </dgm:pt>
    <dgm:pt modelId="{11BB8B8C-2DAB-473F-86A8-F247EB0FC7F3}" type="pres">
      <dgm:prSet presAssocID="{FEE9737B-635B-404F-83FF-67D06F24F33B}" presName="linearFlow" presStyleCnt="0">
        <dgm:presLayoutVars>
          <dgm:dir/>
          <dgm:resizeHandles val="exact"/>
        </dgm:presLayoutVars>
      </dgm:prSet>
      <dgm:spPr/>
    </dgm:pt>
    <dgm:pt modelId="{B1430DAD-AB95-4666-8E39-C685B5312244}" type="pres">
      <dgm:prSet presAssocID="{0282FF2D-B196-4D11-94DC-4711EB04DD81}" presName="composite" presStyleCnt="0"/>
      <dgm:spPr/>
    </dgm:pt>
    <dgm:pt modelId="{21341B2B-C1D0-40B1-B4DD-B5A9661BC5E0}" type="pres">
      <dgm:prSet presAssocID="{0282FF2D-B196-4D11-94DC-4711EB04DD81}" presName="imgShp" presStyleLbl="fgImgPlace1" presStyleIdx="0" presStyleCnt="1" custScaleX="78341" custScaleY="93221" custLinFactNeighborX="-8537" custLinFactNeighborY="-61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8160A79-C666-4D54-AF47-AABC4B2C0D90}" type="pres">
      <dgm:prSet presAssocID="{0282FF2D-B196-4D11-94DC-4711EB04DD81}" presName="txShp" presStyleLbl="node1" presStyleIdx="0" presStyleCnt="1" custScaleX="146256" custScaleY="1545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291E07-0B17-4914-9531-538870D8B87C}" srcId="{FEE9737B-635B-404F-83FF-67D06F24F33B}" destId="{0282FF2D-B196-4D11-94DC-4711EB04DD81}" srcOrd="0" destOrd="0" parTransId="{BBB6D854-4518-4EB2-9EE0-A4981A61541F}" sibTransId="{8D24531F-68FC-4608-B2AA-728A76B3F7B8}"/>
    <dgm:cxn modelId="{4BECDF4E-6587-49E1-ABAE-F75A41575296}" type="presOf" srcId="{0282FF2D-B196-4D11-94DC-4711EB04DD81}" destId="{C8160A79-C666-4D54-AF47-AABC4B2C0D90}" srcOrd="0" destOrd="0" presId="urn:microsoft.com/office/officeart/2005/8/layout/vList3"/>
    <dgm:cxn modelId="{2A9F47FB-1B3A-4176-9600-CD44431AB83C}" type="presOf" srcId="{FEE9737B-635B-404F-83FF-67D06F24F33B}" destId="{11BB8B8C-2DAB-473F-86A8-F247EB0FC7F3}" srcOrd="0" destOrd="0" presId="urn:microsoft.com/office/officeart/2005/8/layout/vList3"/>
    <dgm:cxn modelId="{E14E4C41-E2CB-48C6-A001-1C03D32A3C88}" type="presParOf" srcId="{11BB8B8C-2DAB-473F-86A8-F247EB0FC7F3}" destId="{B1430DAD-AB95-4666-8E39-C685B5312244}" srcOrd="0" destOrd="0" presId="urn:microsoft.com/office/officeart/2005/8/layout/vList3"/>
    <dgm:cxn modelId="{46202B8B-6BBA-4EB5-8B6F-08D5BEE96BDA}" type="presParOf" srcId="{B1430DAD-AB95-4666-8E39-C685B5312244}" destId="{21341B2B-C1D0-40B1-B4DD-B5A9661BC5E0}" srcOrd="0" destOrd="0" presId="urn:microsoft.com/office/officeart/2005/8/layout/vList3"/>
    <dgm:cxn modelId="{2B74317C-806A-4F4A-B6EB-1672EBBF15A2}" type="presParOf" srcId="{B1430DAD-AB95-4666-8E39-C685B5312244}" destId="{C8160A79-C666-4D54-AF47-AABC4B2C0D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3DEBE-28BA-4CFD-9D7F-81C6AB445225}">
      <dsp:nvSpPr>
        <dsp:cNvPr id="0" name=""/>
        <dsp:cNvSpPr/>
      </dsp:nvSpPr>
      <dsp:spPr>
        <a:xfrm>
          <a:off x="10165" y="143416"/>
          <a:ext cx="3038324" cy="1822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ABEL/PORVIR</a:t>
          </a:r>
          <a:endParaRPr lang="pt-BR" sz="3100" kern="1200" dirty="0"/>
        </a:p>
      </dsp:txBody>
      <dsp:txXfrm>
        <a:off x="63559" y="196810"/>
        <a:ext cx="2931536" cy="1716206"/>
      </dsp:txXfrm>
    </dsp:sp>
    <dsp:sp modelId="{A6AE9FAB-A47F-461D-93B2-0846151E46C8}">
      <dsp:nvSpPr>
        <dsp:cNvPr id="0" name=""/>
        <dsp:cNvSpPr/>
      </dsp:nvSpPr>
      <dsp:spPr>
        <a:xfrm>
          <a:off x="3352322" y="678161"/>
          <a:ext cx="644124" cy="75350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3352322" y="828862"/>
        <a:ext cx="450887" cy="452102"/>
      </dsp:txXfrm>
    </dsp:sp>
    <dsp:sp modelId="{02C6DB49-F8E3-454D-AC0A-FB0DDCE592EE}">
      <dsp:nvSpPr>
        <dsp:cNvPr id="0" name=""/>
        <dsp:cNvSpPr/>
      </dsp:nvSpPr>
      <dsp:spPr>
        <a:xfrm>
          <a:off x="4263820" y="143416"/>
          <a:ext cx="3038324" cy="1822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smtClean="0"/>
            <a:t>MANTENEDORA  </a:t>
          </a:r>
          <a:endParaRPr lang="pt-BR" sz="3100" kern="1200"/>
        </a:p>
      </dsp:txBody>
      <dsp:txXfrm>
        <a:off x="4317214" y="196810"/>
        <a:ext cx="2931536" cy="1716206"/>
      </dsp:txXfrm>
    </dsp:sp>
    <dsp:sp modelId="{1E708FEE-1133-4EDA-9D4D-E0DC597B8D15}">
      <dsp:nvSpPr>
        <dsp:cNvPr id="0" name=""/>
        <dsp:cNvSpPr/>
      </dsp:nvSpPr>
      <dsp:spPr>
        <a:xfrm>
          <a:off x="7605977" y="678161"/>
          <a:ext cx="644124" cy="753504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kern="1200"/>
        </a:p>
      </dsp:txBody>
      <dsp:txXfrm>
        <a:off x="7605977" y="828862"/>
        <a:ext cx="450887" cy="452102"/>
      </dsp:txXfrm>
    </dsp:sp>
    <dsp:sp modelId="{195A984A-6DDA-47EA-A83E-491E451981DA}">
      <dsp:nvSpPr>
        <dsp:cNvPr id="0" name=""/>
        <dsp:cNvSpPr/>
      </dsp:nvSpPr>
      <dsp:spPr>
        <a:xfrm>
          <a:off x="8517474" y="143416"/>
          <a:ext cx="3038324" cy="1822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COLÉGIO LA SALLE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Brasília </a:t>
          </a:r>
          <a:endParaRPr lang="pt-BR" sz="3100" kern="1200" dirty="0"/>
        </a:p>
      </dsp:txBody>
      <dsp:txXfrm>
        <a:off x="8570868" y="196810"/>
        <a:ext cx="2931536" cy="171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16823-FCFC-4221-AC65-BD1AB62E32ED}">
      <dsp:nvSpPr>
        <dsp:cNvPr id="0" name=""/>
        <dsp:cNvSpPr/>
      </dsp:nvSpPr>
      <dsp:spPr>
        <a:xfrm rot="5400000">
          <a:off x="6763441" y="-2471905"/>
          <a:ext cx="2105043" cy="7577687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b="1" kern="1200" dirty="0" smtClean="0">
              <a:solidFill>
                <a:srgbClr val="002060"/>
              </a:solidFill>
            </a:rPr>
            <a:t>CAPÍTULO II -  SEÇÃO  II DA EDUCAÇÃO</a:t>
          </a:r>
          <a:endParaRPr lang="pt-BR" sz="2600" kern="1200" dirty="0">
            <a:solidFill>
              <a:srgbClr val="002060"/>
            </a:solidFill>
          </a:endParaRPr>
        </a:p>
        <a:p>
          <a:pPr marL="228600" lvl="1" indent="-228600" algn="just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b="1" kern="1200" dirty="0" smtClean="0">
              <a:solidFill>
                <a:srgbClr val="002060"/>
              </a:solidFill>
            </a:rPr>
            <a:t> Art. 12.  A certificação ou sua renovação será concedida à </a:t>
          </a:r>
          <a:r>
            <a:rPr lang="pt-BR" sz="2600" b="1" u="heavy" kern="1200" dirty="0" smtClean="0">
              <a:solidFill>
                <a:srgbClr val="FF0000"/>
              </a:solidFill>
              <a:uFillTx/>
            </a:rPr>
            <a:t>ENTIDADE DE EDUCAÇÃO </a:t>
          </a:r>
          <a:r>
            <a:rPr lang="pt-BR" sz="2600" b="1" kern="1200" dirty="0" smtClean="0">
              <a:solidFill>
                <a:srgbClr val="002060"/>
              </a:solidFill>
            </a:rPr>
            <a:t>que atenda ao disposto nesta Seção e na legislação aplicável.</a:t>
          </a:r>
          <a:endParaRPr lang="pt-BR" sz="2600" kern="1200" dirty="0">
            <a:solidFill>
              <a:srgbClr val="002060"/>
            </a:solidFill>
          </a:endParaRPr>
        </a:p>
      </dsp:txBody>
      <dsp:txXfrm rot="-5400000">
        <a:off x="4027119" y="367177"/>
        <a:ext cx="7474927" cy="1899523"/>
      </dsp:txXfrm>
    </dsp:sp>
    <dsp:sp modelId="{1C15C56E-538B-4060-AA7E-8FD1D3031BAF}">
      <dsp:nvSpPr>
        <dsp:cNvPr id="0" name=""/>
        <dsp:cNvSpPr/>
      </dsp:nvSpPr>
      <dsp:spPr>
        <a:xfrm>
          <a:off x="235329" y="172676"/>
          <a:ext cx="3791789" cy="228852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rgbClr val="002060"/>
              </a:solidFill>
            </a:rPr>
            <a:t>Lei 12.101/09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2060"/>
              </a:solidFill>
            </a:rPr>
            <a:t>DISPÕE SOBRE A </a:t>
          </a:r>
          <a:r>
            <a:rPr lang="pt-BR" sz="2000" b="1" kern="1200" dirty="0" smtClean="0">
              <a:solidFill>
                <a:srgbClr val="FF0000"/>
              </a:solidFill>
            </a:rPr>
            <a:t>CERTIFICAÇÃO</a:t>
          </a:r>
          <a:r>
            <a:rPr lang="pt-BR" sz="2000" b="1" kern="1200" dirty="0" smtClean="0">
              <a:solidFill>
                <a:srgbClr val="002060"/>
              </a:solidFill>
            </a:rPr>
            <a:t> DAS ENTIDADES BENEFICENTES DE ASSISTÊNCIA SOCIAL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CEBAS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200" kern="1200" dirty="0"/>
        </a:p>
      </dsp:txBody>
      <dsp:txXfrm>
        <a:off x="347045" y="284392"/>
        <a:ext cx="3568357" cy="2065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0A79-C666-4D54-AF47-AABC4B2C0D90}">
      <dsp:nvSpPr>
        <dsp:cNvPr id="0" name=""/>
        <dsp:cNvSpPr/>
      </dsp:nvSpPr>
      <dsp:spPr>
        <a:xfrm rot="10800000">
          <a:off x="161346" y="2969"/>
          <a:ext cx="11455439" cy="6085577"/>
        </a:xfrm>
        <a:prstGeom prst="homePlate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73653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02060"/>
              </a:solidFill>
            </a:rPr>
            <a:t>CONSIDERADO - RENDA BRUTA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FF0000"/>
              </a:solidFill>
            </a:rPr>
            <a:t>É tudo que o indivíduo recebe </a:t>
          </a:r>
          <a:r>
            <a:rPr lang="pt-BR" sz="2000" b="1" u="sng" kern="1200" dirty="0" smtClean="0">
              <a:solidFill>
                <a:srgbClr val="FF0000"/>
              </a:solidFill>
            </a:rPr>
            <a:t>sem os descontos</a:t>
          </a:r>
          <a:r>
            <a:rPr lang="pt-BR" sz="2000" kern="1200" dirty="0" smtClean="0">
              <a:solidFill>
                <a:srgbClr val="002060"/>
              </a:solidFill>
            </a:rPr>
            <a:t>, ou  seja, considera-se como renda bruta mensal familiar o somatório de todos os ganhos dos integrantes da família, </a:t>
          </a:r>
          <a:r>
            <a:rPr lang="pt-BR" sz="2000" kern="1200" dirty="0" smtClean="0">
              <a:solidFill>
                <a:schemeClr val="accent6">
                  <a:lumMod val="75000"/>
                </a:schemeClr>
              </a:solidFill>
            </a:rPr>
            <a:t>os empréstimos, financiamentos, planos de saúde, gastos com: farmácia, água, luz, telefone, mercado, aluguel, despesas com escola etc. </a:t>
          </a:r>
          <a:r>
            <a:rPr lang="pt-BR" sz="2000" b="1" u="heavy" kern="1200" baseline="0" dirty="0" smtClean="0">
              <a:solidFill>
                <a:schemeClr val="accent6">
                  <a:lumMod val="75000"/>
                </a:schemeClr>
              </a:solidFill>
              <a:uFill>
                <a:solidFill>
                  <a:schemeClr val="accent2">
                    <a:lumMod val="75000"/>
                  </a:schemeClr>
                </a:solidFill>
              </a:uFill>
            </a:rPr>
            <a:t>não são abatidos da renda bruta total</a:t>
          </a:r>
          <a:r>
            <a:rPr lang="pt-BR" sz="2000" kern="1200" dirty="0" smtClean="0">
              <a:solidFill>
                <a:srgbClr val="002060"/>
              </a:solidFill>
            </a:rPr>
            <a:t>, mesmo quando descontados da folha de pagamento ou do benefício recebido. O valor da renda bruta individual é o total da remuneração (</a:t>
          </a:r>
          <a:r>
            <a:rPr lang="pt-BR" sz="2000" b="1" kern="1200" dirty="0" smtClean="0">
              <a:solidFill>
                <a:srgbClr val="002060"/>
              </a:solidFill>
            </a:rPr>
            <a:t>salários, proventos, horas extras, comissões, vale alimentação, gratificações eventuais ou não, gratificações por cargo de chefia, pensões, pensões alimentícias, aposentadorias, benefícios sociais, pró-labore, outros rendimentos do trabalho não assalariado, rendimentos do mercado informal ou autônomo, rendimentos auferidos do patrimônio, e quaisquer outros</a:t>
          </a:r>
          <a:r>
            <a:rPr lang="pt-BR" sz="2000" kern="1200" dirty="0" smtClean="0">
              <a:solidFill>
                <a:srgbClr val="002060"/>
              </a:solidFill>
            </a:rPr>
            <a:t>). </a:t>
          </a:r>
          <a:r>
            <a:rPr lang="pt-BR" sz="2000" b="1" kern="1200" dirty="0" smtClean="0">
              <a:solidFill>
                <a:schemeClr val="accent3">
                  <a:lumMod val="50000"/>
                </a:schemeClr>
              </a:solidFill>
            </a:rPr>
            <a:t>Descontados</a:t>
          </a:r>
          <a:r>
            <a:rPr lang="pt-BR" sz="2000" kern="1200" dirty="0" smtClean="0">
              <a:solidFill>
                <a:srgbClr val="002060"/>
              </a:solidFill>
            </a:rPr>
            <a:t>, se houver apenas os valores da </a:t>
          </a:r>
          <a:r>
            <a:rPr lang="pt-BR" sz="2000" b="1" kern="1200" dirty="0" smtClean="0">
              <a:solidFill>
                <a:schemeClr val="accent3">
                  <a:lumMod val="50000"/>
                </a:schemeClr>
              </a:solidFill>
            </a:rPr>
            <a:t>pensão alimentícia paga do responsável financeiro do  grupo  familiar por ordem judicial</a:t>
          </a:r>
          <a:r>
            <a:rPr lang="pt-BR" sz="2000" b="1" kern="1200" dirty="0" smtClean="0">
              <a:solidFill>
                <a:srgbClr val="002060"/>
              </a:solidFill>
            </a:rPr>
            <a:t> </a:t>
          </a:r>
          <a:r>
            <a:rPr lang="pt-BR" sz="2000" kern="1200" dirty="0" smtClean="0">
              <a:solidFill>
                <a:srgbClr val="002060"/>
              </a:solidFill>
            </a:rPr>
            <a:t>e </a:t>
          </a:r>
          <a:r>
            <a:rPr lang="pt-BR" sz="2000" b="1" kern="1200" dirty="0" smtClean="0">
              <a:solidFill>
                <a:schemeClr val="accent2">
                  <a:lumMod val="50000"/>
                </a:schemeClr>
              </a:solidFill>
            </a:rPr>
            <a:t>Não entram na soma </a:t>
          </a:r>
          <a:r>
            <a:rPr lang="pt-BR" sz="2000" kern="1200" dirty="0" smtClean="0">
              <a:solidFill>
                <a:srgbClr val="002060"/>
              </a:solidFill>
            </a:rPr>
            <a:t>dos </a:t>
          </a:r>
          <a:r>
            <a:rPr lang="pt-BR" sz="2000" b="1" kern="1200" dirty="0" smtClean="0">
              <a:solidFill>
                <a:schemeClr val="accent2">
                  <a:lumMod val="50000"/>
                </a:schemeClr>
              </a:solidFill>
            </a:rPr>
            <a:t>valores os programas de transferência </a:t>
          </a:r>
          <a:r>
            <a:rPr lang="pt-BR" sz="2000" kern="1200" dirty="0" smtClean="0">
              <a:solidFill>
                <a:srgbClr val="002060"/>
              </a:solidFill>
            </a:rPr>
            <a:t>condicionada </a:t>
          </a:r>
          <a:r>
            <a:rPr lang="pt-BR" sz="2000" b="1" kern="1200" dirty="0" smtClean="0">
              <a:solidFill>
                <a:schemeClr val="accent2">
                  <a:lumMod val="50000"/>
                </a:schemeClr>
              </a:solidFill>
            </a:rPr>
            <a:t>de renda governo</a:t>
          </a:r>
          <a:r>
            <a:rPr lang="pt-BR" sz="2000" kern="1200" dirty="0" smtClean="0">
              <a:solidFill>
                <a:srgbClr val="002060"/>
              </a:solidFill>
            </a:rPr>
            <a:t>, como </a:t>
          </a:r>
          <a:r>
            <a:rPr lang="pt-BR" sz="2000" b="0" i="0" u="none" kern="1200" dirty="0" smtClean="0">
              <a:solidFill>
                <a:srgbClr val="002060"/>
              </a:solidFill>
              <a:effectLst/>
            </a:rPr>
            <a:t>Programa Bolsa Família, Pró-Jovem, Programa de Erradicação do Trabalho Infantil, entre outros. Também não serão computados qualquer tipo de auxílio emergencial financeiro, indenizações recebidas através de ordem judicial e estorno ou reembolso de seguro ou despesas profissionais.</a:t>
          </a:r>
          <a:endParaRPr lang="pt-BR" sz="2000" b="0" i="0" u="none" kern="1200" dirty="0">
            <a:solidFill>
              <a:srgbClr val="002060"/>
            </a:solidFill>
            <a:effectLst/>
          </a:endParaRPr>
        </a:p>
      </dsp:txBody>
      <dsp:txXfrm rot="10800000">
        <a:off x="1682740" y="2969"/>
        <a:ext cx="9934045" cy="6085577"/>
      </dsp:txXfrm>
    </dsp:sp>
    <dsp:sp modelId="{21341B2B-C1D0-40B1-B4DD-B5A9661BC5E0}">
      <dsp:nvSpPr>
        <dsp:cNvPr id="0" name=""/>
        <dsp:cNvSpPr/>
      </dsp:nvSpPr>
      <dsp:spPr>
        <a:xfrm>
          <a:off x="94131" y="968224"/>
          <a:ext cx="3085043" cy="36710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B1CCA-3CF8-4B86-94CD-609807B53785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7720-8084-490F-9B9B-DB037BB511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53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FB13E-8059-4F00-AE54-B8974811716A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8BB52-AA44-423F-98D6-B4DAB0A99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860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8BB52-AA44-423F-98D6-B4DAB0A99DA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81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719934" y="1464337"/>
            <a:ext cx="4092315" cy="2387600"/>
          </a:xfrm>
          <a:ln>
            <a:noFill/>
          </a:ln>
        </p:spPr>
        <p:txBody>
          <a:bodyPr anchor="b"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TÍTULO DA APRESENTAÇÃO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719934" y="4000346"/>
            <a:ext cx="4062334" cy="316822"/>
          </a:xfrm>
        </p:spPr>
        <p:txBody>
          <a:bodyPr>
            <a:normAutofit/>
          </a:bodyPr>
          <a:lstStyle>
            <a:lvl1pPr marL="0" indent="0" algn="r">
              <a:buNone/>
              <a:defRPr sz="22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Setor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7719934" y="4452081"/>
            <a:ext cx="4062334" cy="34477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Nome da reuni</a:t>
            </a:r>
            <a:r>
              <a:rPr lang="en-US" dirty="0" err="1"/>
              <a:t>ão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663950" y="4815380"/>
            <a:ext cx="3118318" cy="311257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sz="1800" dirty="0"/>
              <a:t>Data da reuni</a:t>
            </a:r>
            <a:r>
              <a:rPr lang="en-US" sz="1800" dirty="0" err="1"/>
              <a:t>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097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226608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003C7F"/>
                </a:solidFill>
                <a:latin typeface="+mn-lt"/>
              </a:defRPr>
            </a:lvl1pPr>
          </a:lstStyle>
          <a:p>
            <a:r>
              <a:rPr lang="en-US" dirty="0"/>
              <a:t>ESCREVA O </a:t>
            </a:r>
            <a:br>
              <a:rPr lang="en-US" dirty="0"/>
            </a:br>
            <a:r>
              <a:rPr lang="en-US" dirty="0"/>
              <a:t>TÍTULO AQUI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charset="0"/>
              <a:buNone/>
              <a:defRPr sz="2400" baseline="0">
                <a:solidFill>
                  <a:srgbClr val="003C7F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Escreva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do slide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297393"/>
            <a:ext cx="10515600" cy="128111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3C7F"/>
                </a:solidFill>
                <a:latin typeface="+mn-lt"/>
              </a:defRPr>
            </a:lvl1pPr>
          </a:lstStyle>
          <a:p>
            <a:r>
              <a:rPr lang="en-US" dirty="0"/>
              <a:t>ESCREVA O </a:t>
            </a:r>
            <a:br>
              <a:rPr lang="en-US" dirty="0"/>
            </a:br>
            <a:r>
              <a:rPr lang="en-US" dirty="0"/>
              <a:t>TÍTULO AQUI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38199" y="1825625"/>
            <a:ext cx="6731001" cy="4351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C7F"/>
                </a:solidFill>
                <a:latin typeface="+mj-lt"/>
              </a:defRPr>
            </a:lvl1pPr>
            <a:lvl2pPr>
              <a:defRPr>
                <a:solidFill>
                  <a:srgbClr val="003C7F"/>
                </a:solidFill>
              </a:defRPr>
            </a:lvl2pPr>
            <a:lvl3pPr>
              <a:defRPr>
                <a:solidFill>
                  <a:srgbClr val="003C7F"/>
                </a:solidFill>
              </a:defRPr>
            </a:lvl3pPr>
            <a:lvl4pPr>
              <a:defRPr>
                <a:solidFill>
                  <a:srgbClr val="003C7F"/>
                </a:solidFill>
              </a:defRPr>
            </a:lvl4pPr>
            <a:lvl5pPr>
              <a:defRPr>
                <a:solidFill>
                  <a:srgbClr val="003C7F"/>
                </a:solidFill>
              </a:defRPr>
            </a:lvl5pPr>
          </a:lstStyle>
          <a:p>
            <a:pPr lvl="0"/>
            <a:r>
              <a:rPr lang="en-US" dirty="0" err="1"/>
              <a:t>Escreva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o </a:t>
            </a:r>
            <a:r>
              <a:rPr lang="en-US" dirty="0" err="1"/>
              <a:t>texto</a:t>
            </a:r>
            <a:r>
              <a:rPr lang="en-US" dirty="0"/>
              <a:t> do slide</a:t>
            </a:r>
          </a:p>
        </p:txBody>
      </p:sp>
      <p:sp>
        <p:nvSpPr>
          <p:cNvPr id="9" name="Espaço Reservado para Imagem 8"/>
          <p:cNvSpPr>
            <a:spLocks noGrp="1"/>
          </p:cNvSpPr>
          <p:nvPr>
            <p:ph type="pic" sz="quarter" idx="10" hasCustomPrompt="1"/>
          </p:nvPr>
        </p:nvSpPr>
        <p:spPr>
          <a:xfrm>
            <a:off x="7772400" y="1811338"/>
            <a:ext cx="3581400" cy="4386262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3C7F"/>
                </a:solidFill>
                <a:latin typeface="+mj-lt"/>
              </a:defRPr>
            </a:lvl1pPr>
          </a:lstStyle>
          <a:p>
            <a:r>
              <a:rPr lang="pt-BR" sz="2400" dirty="0">
                <a:latin typeface="+mj-lt"/>
              </a:rPr>
              <a:t>Insira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498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4455" y="2617259"/>
            <a:ext cx="7948611" cy="1325563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Insira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frase</a:t>
            </a:r>
            <a:r>
              <a:rPr lang="en-US" dirty="0"/>
              <a:t> de </a:t>
            </a:r>
            <a:r>
              <a:rPr lang="en-US" dirty="0" err="1"/>
              <a:t>efeito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0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Clique para editar os estilos de texto mestres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F2EC-3A4B-DA48-ACC2-4484963D924E}" type="datetimeFigureOut">
              <a:rPr lang="pt-BR" smtClean="0"/>
              <a:t>12/09/2018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B3966-9D9E-6A4D-B68D-4AE93EDE71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6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asalle.edu.br/brasil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2.lasalledf.com.br:8080/sisbs/logi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0105" y="1203156"/>
            <a:ext cx="8074439" cy="1975011"/>
          </a:xfrm>
        </p:spPr>
        <p:txBody>
          <a:bodyPr>
            <a:normAutofit/>
          </a:bodyPr>
          <a:lstStyle/>
          <a:p>
            <a:r>
              <a:rPr lang="pt-BR" sz="5400" dirty="0" smtClean="0"/>
              <a:t>RENOVAÇÃO </a:t>
            </a:r>
            <a:br>
              <a:rPr lang="pt-BR" sz="5400" dirty="0" smtClean="0"/>
            </a:br>
            <a:r>
              <a:rPr lang="pt-BR" sz="5400" dirty="0" smtClean="0"/>
              <a:t>BOLSA SOCIAL 2019</a:t>
            </a:r>
            <a:endParaRPr lang="pt-B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Setor de Assistência Social</a:t>
            </a:r>
            <a:endParaRPr lang="pt-BR" sz="20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Natália Caixeta – Assistente Social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941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3" y="1821295"/>
            <a:ext cx="3009399" cy="425945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365908" y="2201786"/>
            <a:ext cx="6266329" cy="15669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bliqueTopLef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</a:rPr>
              <a:t>DOCUMENTAÇÃO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820093" y="685800"/>
            <a:ext cx="9766049" cy="5171672"/>
            <a:chOff x="344766" y="154314"/>
            <a:chExt cx="10980285" cy="5171672"/>
          </a:xfrm>
        </p:grpSpPr>
        <p:sp>
          <p:nvSpPr>
            <p:cNvPr id="5" name="Pentágono 4"/>
            <p:cNvSpPr/>
            <p:nvPr/>
          </p:nvSpPr>
          <p:spPr>
            <a:xfrm rot="10800000">
              <a:off x="344766" y="469042"/>
              <a:ext cx="10980285" cy="4856944"/>
            </a:xfrm>
            <a:prstGeom prst="homePlat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6" name="Pentágono 4"/>
            <p:cNvSpPr/>
            <p:nvPr/>
          </p:nvSpPr>
          <p:spPr>
            <a:xfrm>
              <a:off x="1559002" y="154314"/>
              <a:ext cx="9766049" cy="4717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720372" tIns="91440" rIns="170688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002060"/>
                  </a:solidFill>
                </a:rPr>
                <a:t>CONFORME  PORTARIA NORMATIVA 15 -  ARTIGO 12 -  MEC </a:t>
              </a:r>
            </a:p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kern="1200" dirty="0" smtClean="0">
                  <a:solidFill>
                    <a:srgbClr val="002060"/>
                  </a:solidFill>
                </a:rPr>
                <a:t>CONCEITO DE GRUPO FAMILIAR ADOTADO</a:t>
              </a:r>
            </a:p>
            <a:p>
              <a:pPr lvl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dirty="0" smtClean="0">
                  <a:solidFill>
                    <a:srgbClr val="002060"/>
                  </a:solidFill>
                </a:rPr>
                <a:t>Para </a:t>
              </a:r>
              <a:r>
                <a:rPr lang="pt-BR" sz="2400" b="1" kern="1200" dirty="0" smtClean="0">
                  <a:solidFill>
                    <a:schemeClr val="accent2"/>
                  </a:solidFill>
                </a:rPr>
                <a:t>Educação Básica </a:t>
              </a:r>
              <a:r>
                <a:rPr lang="pt-BR" sz="2400" kern="1200" dirty="0" smtClean="0">
                  <a:solidFill>
                    <a:srgbClr val="002060"/>
                  </a:solidFill>
                </a:rPr>
                <a:t>é adotado o conceito de grupo familiar do programa Bolsa Família </a:t>
              </a:r>
              <a:r>
                <a:rPr lang="pt-BR" sz="2400" kern="1200" dirty="0" smtClean="0">
                  <a:solidFill>
                    <a:schemeClr val="accent2"/>
                  </a:solidFill>
                </a:rPr>
                <a:t>(</a:t>
              </a:r>
              <a:r>
                <a:rPr lang="pt-BR" sz="2400" b="1" kern="1200" dirty="0" smtClean="0">
                  <a:solidFill>
                    <a:schemeClr val="accent2"/>
                  </a:solidFill>
                </a:rPr>
                <a:t>conceito de “mesmo teto”</a:t>
              </a:r>
              <a:r>
                <a:rPr lang="pt-BR" sz="2400" kern="1200" dirty="0" smtClean="0">
                  <a:solidFill>
                    <a:schemeClr val="accent2"/>
                  </a:solidFill>
                </a:rPr>
                <a:t>), </a:t>
              </a:r>
              <a:r>
                <a:rPr lang="pt-BR" sz="2400" kern="1200" dirty="0" smtClean="0">
                  <a:solidFill>
                    <a:srgbClr val="002060"/>
                  </a:solidFill>
                </a:rPr>
                <a:t>ou seja, entende-se por grupo familiar, a unidade nuclear, eventualmente ampliada por outros indivíduos que com ela possuam laços de parentesco ou de afinidade, que forme um grupo doméstico, vivendo sob o mesmo teto e que se mantém pela contribuição de </a:t>
              </a:r>
              <a:r>
                <a:rPr lang="pt-BR" sz="2400" b="1" kern="1200" dirty="0" smtClean="0">
                  <a:solidFill>
                    <a:schemeClr val="accent2"/>
                  </a:solidFill>
                </a:rPr>
                <a:t>seus membros</a:t>
              </a:r>
              <a:r>
                <a:rPr lang="pt-BR" sz="2400" kern="1200" dirty="0" smtClean="0">
                  <a:solidFill>
                    <a:srgbClr val="002060"/>
                  </a:solidFill>
                </a:rPr>
                <a:t>, e no caso estas devem </a:t>
              </a:r>
              <a:r>
                <a:rPr lang="pt-BR" sz="2400" b="1" kern="1200" dirty="0" smtClean="0">
                  <a:solidFill>
                    <a:schemeClr val="accent2"/>
                  </a:solidFill>
                </a:rPr>
                <a:t>comprovar a relação de dependência </a:t>
              </a:r>
              <a:r>
                <a:rPr lang="pt-BR" sz="2400" kern="1200" dirty="0" smtClean="0">
                  <a:solidFill>
                    <a:srgbClr val="002060"/>
                  </a:solidFill>
                </a:rPr>
                <a:t>por meio de </a:t>
              </a:r>
              <a:r>
                <a:rPr lang="pt-BR" sz="2400" b="1" kern="1200" dirty="0" smtClean="0">
                  <a:solidFill>
                    <a:schemeClr val="accent2"/>
                  </a:solidFill>
                </a:rPr>
                <a:t>documentos emitidos por órgãos oficiais</a:t>
              </a:r>
              <a:r>
                <a:rPr lang="pt-BR" sz="2400" b="1" kern="1200" dirty="0" smtClean="0">
                  <a:solidFill>
                    <a:srgbClr val="002060"/>
                  </a:solidFill>
                </a:rPr>
                <a:t> </a:t>
              </a:r>
              <a:r>
                <a:rPr lang="pt-BR" sz="2400" kern="1200" dirty="0" smtClean="0">
                  <a:solidFill>
                    <a:srgbClr val="002060"/>
                  </a:solidFill>
                </a:rPr>
                <a:t>(Receita Federal, INSS, etc.) ou pela fonte pagadora de um dos membros do grupo familiar que o candidato está inserido.</a:t>
              </a:r>
              <a:endParaRPr lang="pt-BR" sz="24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" name="Elipse 6"/>
          <p:cNvSpPr/>
          <p:nvPr/>
        </p:nvSpPr>
        <p:spPr>
          <a:xfrm>
            <a:off x="193224" y="1378795"/>
            <a:ext cx="3253737" cy="3646209"/>
          </a:xfrm>
          <a:prstGeom prst="ellipse">
            <a:avLst/>
          </a:prstGeom>
          <a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851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8748511"/>
              </p:ext>
            </p:extLst>
          </p:nvPr>
        </p:nvGraphicFramePr>
        <p:xfrm>
          <a:off x="256986" y="161365"/>
          <a:ext cx="11778132" cy="609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11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05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dirty="0" smtClean="0">
                <a:solidFill>
                  <a:srgbClr val="002060"/>
                </a:solidFill>
              </a:rPr>
              <a:t>VERIFICAÇÃO  DOS CRITÉRIOS ESTABELECIDOS EM LEI</a:t>
            </a:r>
            <a:endParaRPr lang="pt-BR" sz="1000" dirty="0">
              <a:solidFill>
                <a:srgbClr val="002060"/>
              </a:solidFill>
            </a:endParaRPr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9" y="1686698"/>
            <a:ext cx="4049059" cy="173027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20000"/>
                <a:lumOff val="80000"/>
                <a:alpha val="60000"/>
              </a:schemeClr>
            </a:glow>
          </a:effectLst>
        </p:spPr>
      </p:pic>
      <p:pic>
        <p:nvPicPr>
          <p:cNvPr id="6" name="Picture 2" descr="Resultado de imagem para grupo familiar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62722"/>
            <a:ext cx="3797968" cy="197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>
            <a:off x="5476537" y="190775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726395" y="1651968"/>
            <a:ext cx="5465605" cy="1480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Ficha socioeconômica </a:t>
            </a:r>
            <a:r>
              <a:rPr lang="pt-BR" dirty="0" smtClean="0">
                <a:solidFill>
                  <a:srgbClr val="002060"/>
                </a:solidFill>
              </a:rPr>
              <a:t>disponibilizada e preenchida pelo  responsável do candidato aluno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726395" y="3006326"/>
            <a:ext cx="5091885" cy="15127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 baseline="0">
                <a:solidFill>
                  <a:srgbClr val="003C7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7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Documentos pessoais e de renda </a:t>
            </a:r>
            <a:r>
              <a:rPr lang="pt-BR" sz="2700" b="1" dirty="0" smtClean="0">
                <a:solidFill>
                  <a:srgbClr val="002060"/>
                </a:solidFill>
                <a:latin typeface="+mn-lt"/>
              </a:rPr>
              <a:t>do  </a:t>
            </a:r>
            <a:r>
              <a:rPr lang="pt-BR" sz="27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grupo familiar </a:t>
            </a:r>
            <a:r>
              <a:rPr lang="pt-BR" sz="2700" b="1" dirty="0" smtClean="0">
                <a:solidFill>
                  <a:srgbClr val="002060"/>
                </a:solidFill>
                <a:latin typeface="+mn-lt"/>
              </a:rPr>
              <a:t>incluindo o candidato/aluno. DOCUMENTOS ATUALIZADOS 2018</a:t>
            </a:r>
          </a:p>
          <a:p>
            <a:endParaRPr lang="pt-BR" sz="27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476537" y="3629482"/>
            <a:ext cx="978408" cy="50462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660243" y="4704246"/>
            <a:ext cx="7182112" cy="13339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>
                <a:solidFill>
                  <a:srgbClr val="002060"/>
                </a:solidFill>
              </a:rPr>
              <a:t>OBS: No  caso  de irmãos – devem ser apresentadas duas documentações, ou  seja, dois processos.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70867" y="6263032"/>
            <a:ext cx="8942565" cy="364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 smtClean="0">
                <a:solidFill>
                  <a:srgbClr val="002060"/>
                </a:solidFill>
              </a:rPr>
              <a:t/>
            </a:r>
            <a:br>
              <a:rPr lang="pt-BR" sz="1600" dirty="0" smtClean="0">
                <a:solidFill>
                  <a:srgbClr val="002060"/>
                </a:solidFill>
              </a:rPr>
            </a:br>
            <a:r>
              <a:rPr lang="pt-BR" sz="1600" dirty="0" smtClean="0">
                <a:solidFill>
                  <a:srgbClr val="002060"/>
                </a:solidFill>
              </a:rPr>
              <a:t/>
            </a:r>
            <a:br>
              <a:rPr lang="pt-BR" sz="1600" dirty="0" smtClean="0">
                <a:solidFill>
                  <a:srgbClr val="002060"/>
                </a:solidFill>
              </a:rPr>
            </a:br>
            <a:r>
              <a:rPr lang="pt-BR" sz="1600" dirty="0" smtClean="0">
                <a:solidFill>
                  <a:srgbClr val="002060"/>
                </a:solidFill>
              </a:rPr>
              <a:t/>
            </a:r>
            <a:br>
              <a:rPr lang="pt-BR" sz="1600" dirty="0" smtClean="0">
                <a:solidFill>
                  <a:srgbClr val="002060"/>
                </a:solidFill>
              </a:rPr>
            </a:br>
            <a:r>
              <a:rPr lang="pt-BR" sz="1800" dirty="0" smtClean="0">
                <a:solidFill>
                  <a:srgbClr val="002060"/>
                </a:solidFill>
              </a:rPr>
              <a:t>Art. 15 -  da Lei  12.101/09 -  2º  Compete à entidade de educação aferir as informações</a:t>
            </a:r>
            <a:r>
              <a:rPr lang="pt-BR" dirty="0" smtClean="0">
                <a:solidFill>
                  <a:srgbClr val="002060"/>
                </a:solidFill>
              </a:rPr>
              <a:t/>
            </a:r>
            <a:br>
              <a:rPr lang="pt-BR" dirty="0" smtClean="0">
                <a:solidFill>
                  <a:srgbClr val="002060"/>
                </a:solidFill>
              </a:rPr>
            </a:b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63668" y="1063563"/>
            <a:ext cx="6373907" cy="7830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FICHA SOCIOECONÔMICA  DEVIDAMENTE PREENCHIDA SEM RASURAS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6" y="1049274"/>
            <a:ext cx="3054164" cy="9347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5163668" y="2497079"/>
            <a:ext cx="6575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DOCUMENTO DE IDENTIFICAÇÃO RG E CPF PARA TODOS OS INTEGRANTES A PARTIR DE 12 ANOS DE IDADE, CARTEIRA DE MOTORISTA, CERTIDÃO  DE NASCIMENTO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087">
            <a:off x="800095" y="2401001"/>
            <a:ext cx="2929864" cy="90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5438">
            <a:off x="1337198" y="2497558"/>
            <a:ext cx="1576107" cy="81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Imagem relacionada"/>
          <p:cNvPicPr/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96" y="3611975"/>
            <a:ext cx="1058100" cy="11081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ângulo 9"/>
          <p:cNvSpPr/>
          <p:nvPr/>
        </p:nvSpPr>
        <p:spPr>
          <a:xfrm>
            <a:off x="5163668" y="3836873"/>
            <a:ext cx="6575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COMPROVANTE DA SITUAÇÃO  CIVIL: VIÚVO, CASADOS, UNIÃO ESTÁVEL, SEPARADO.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71245" y="5334613"/>
            <a:ext cx="6468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 DE GUARDA/TUTELA</a:t>
            </a:r>
            <a:endParaRPr lang="pt-BR" sz="2000" b="1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</a:endParaRPr>
          </a:p>
        </p:txBody>
      </p:sp>
      <p:pic>
        <p:nvPicPr>
          <p:cNvPr id="12" name="Imagem 11" descr="Resultado de imagem para termo de guarda"/>
          <p:cNvPicPr/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5354">
            <a:off x="2084130" y="4883654"/>
            <a:ext cx="793232" cy="147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1&#10;Direito Processual Civil I – Tutela Antecipada&#10;FACI – CURSO DE DIREITO&#10;DIREITO PROCESSUAL CIVIL I&#10;PROFESSOR: FÁBIO MOREI..."/>
          <p:cNvPicPr/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2497">
            <a:off x="2049333" y="4984200"/>
            <a:ext cx="806305" cy="12868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eta para a direita 13"/>
          <p:cNvSpPr/>
          <p:nvPr/>
        </p:nvSpPr>
        <p:spPr>
          <a:xfrm>
            <a:off x="4032310" y="122044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4001170" y="2567759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Seta para a direita 15"/>
          <p:cNvSpPr/>
          <p:nvPr/>
        </p:nvSpPr>
        <p:spPr>
          <a:xfrm>
            <a:off x="3943253" y="388050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 para a direita 16"/>
          <p:cNvSpPr/>
          <p:nvPr/>
        </p:nvSpPr>
        <p:spPr>
          <a:xfrm>
            <a:off x="3943253" y="529235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807782" y="4838934"/>
            <a:ext cx="3092823" cy="1546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rgbClr val="002060"/>
                </a:solidFill>
              </a:rPr>
              <a:t>Lei 12.010/09 que altera alguns artigos do  ECA (Lei 8069/90) no art. 1º  </a:t>
            </a:r>
            <a:r>
              <a:rPr lang="pt-BR" sz="1400" dirty="0">
                <a:solidFill>
                  <a:srgbClr val="002060"/>
                </a:solidFill>
              </a:rPr>
              <a:t>§ </a:t>
            </a:r>
            <a:r>
              <a:rPr lang="pt-BR" sz="1400" dirty="0" smtClean="0">
                <a:solidFill>
                  <a:srgbClr val="002060"/>
                </a:solidFill>
              </a:rPr>
              <a:t>2º  </a:t>
            </a:r>
            <a:r>
              <a:rPr lang="pt-BR" sz="1400" dirty="0">
                <a:solidFill>
                  <a:srgbClr val="002060"/>
                </a:solidFill>
              </a:rPr>
              <a:t>Na impossibilidade de permanência na família natural, a criança e o adolescente serão colocados sob adoção, tutela ou </a:t>
            </a:r>
            <a:r>
              <a:rPr lang="pt-BR" sz="1400" dirty="0" smtClean="0">
                <a:solidFill>
                  <a:srgbClr val="002060"/>
                </a:solidFill>
              </a:rPr>
              <a:t>guarda</a:t>
            </a:r>
            <a:r>
              <a:rPr lang="pt-BR" sz="1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874059" y="207300"/>
            <a:ext cx="10408023" cy="4918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20" name="Título 1"/>
          <p:cNvSpPr txBox="1">
            <a:spLocks noGrp="1"/>
          </p:cNvSpPr>
          <p:nvPr>
            <p:ph type="title"/>
          </p:nvPr>
        </p:nvSpPr>
        <p:spPr>
          <a:xfrm>
            <a:off x="740152" y="37732"/>
            <a:ext cx="10999128" cy="922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4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486888" y="297393"/>
            <a:ext cx="10866912" cy="1281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979893" y="1846622"/>
            <a:ext cx="6373907" cy="1074707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RESPONSÁVEIS SEPARADOS E COM GUARDA COMPARTILHADA: APRESENTAR DOCUMENTAÇÃO EXIGIDA DE </a:t>
            </a:r>
            <a:r>
              <a:rPr lang="pt-BR" sz="2000" b="1" u="sng" dirty="0" smtClean="0">
                <a:solidFill>
                  <a:srgbClr val="002060"/>
                </a:solidFill>
                <a:latin typeface="+mn-lt"/>
              </a:rPr>
              <a:t>AMBOS.</a:t>
            </a:r>
            <a:endParaRPr lang="pt-BR" sz="20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993921" y="3145911"/>
            <a:ext cx="6373907" cy="147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003C7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RESPONSÁVEL EM SISTEMA CARCERÁRIO: DOCUMENTO RECENTE DE 2018 INFORMANDO A SITUAÇÃO, DATADO, CARIMBADO DE PREFERÊNCIA PELA ADM DO PRESÍDIO OU CARTEIRINHA DE VISITANTE.</a:t>
            </a:r>
            <a:endParaRPr lang="pt-BR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993920" y="4996482"/>
            <a:ext cx="6373907" cy="1473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rgbClr val="003C7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ESTUDANTES: ENTREGAR DE TODOS OS ESTUDANTES, NÍVEL SUPERIOR OU ENSINO REGULAR. NO CASO  </a:t>
            </a:r>
            <a:r>
              <a:rPr lang="pt-BR" sz="2000" b="1" dirty="0">
                <a:solidFill>
                  <a:srgbClr val="002060"/>
                </a:solidFill>
                <a:latin typeface="+mn-lt"/>
              </a:rPr>
              <a:t>DE BOLSISTAS DECLARAÇÃO COM O PERCENTUAL DE BOLSA E/OU EVENTUAIS BENEFICIOS (PROUNI/FIES</a:t>
            </a: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).</a:t>
            </a:r>
            <a:endParaRPr lang="pt-BR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711676" y="195912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Seta para a direita 13"/>
          <p:cNvSpPr/>
          <p:nvPr/>
        </p:nvSpPr>
        <p:spPr>
          <a:xfrm>
            <a:off x="3711676" y="3133123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Seta para a direita 14"/>
          <p:cNvSpPr/>
          <p:nvPr/>
        </p:nvSpPr>
        <p:spPr>
          <a:xfrm>
            <a:off x="3711676" y="499648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 descr="Resultado de imagem para RESPONSÃVEIS SEPAR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1633215"/>
            <a:ext cx="2612571" cy="149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SISTEMA CARCER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6" y="3145911"/>
            <a:ext cx="2495303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81" y="4933426"/>
            <a:ext cx="2306411" cy="137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6801" y="1320272"/>
            <a:ext cx="7366166" cy="95474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COMPROVANTE DE RESIDÊNCIA  DOS RESPONSÁVEIS PELO  CANDIDATO /ALUNO E PESSOAS VÍNCULADAS  MAIORES DE 18 QUE RESIDEM JUNTO  EX. AVÓS, TIOS, PRIMOS, ETC.</a:t>
            </a:r>
            <a:endParaRPr lang="pt-BR" sz="2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Imagem 4" descr="Imagem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77" y="1158601"/>
            <a:ext cx="2331945" cy="14620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ta para a direita 5"/>
          <p:cNvSpPr/>
          <p:nvPr/>
        </p:nvSpPr>
        <p:spPr>
          <a:xfrm>
            <a:off x="3778624" y="1580095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209396" y="2956344"/>
            <a:ext cx="6808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</a:rPr>
              <a:t>CANDIDATO/ALUNO PORTADOR DE DEFICIÊNCIA – </a:t>
            </a:r>
            <a:r>
              <a:rPr lang="pt-BR" sz="20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LAUDO MÉDICO </a:t>
            </a:r>
            <a:r>
              <a:rPr lang="pt-BR" sz="2000" b="1" dirty="0" smtClean="0">
                <a:solidFill>
                  <a:srgbClr val="002060"/>
                </a:solidFill>
              </a:rPr>
              <a:t>COM CID ATUAL</a:t>
            </a:r>
            <a:endParaRPr lang="pt-BR" sz="2000" b="1" dirty="0">
              <a:solidFill>
                <a:srgbClr val="002060"/>
              </a:solidFill>
            </a:endParaRPr>
          </a:p>
        </p:txBody>
      </p:sp>
      <p:pic>
        <p:nvPicPr>
          <p:cNvPr id="13" name="Imagem 12" descr="Imagem relacionada"/>
          <p:cNvPicPr/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86" y="2796101"/>
            <a:ext cx="1282571" cy="13214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eta para a direita 13"/>
          <p:cNvSpPr/>
          <p:nvPr/>
        </p:nvSpPr>
        <p:spPr>
          <a:xfrm>
            <a:off x="3778624" y="2972185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8559884" y="3391476"/>
            <a:ext cx="3092823" cy="6985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rgbClr val="002060"/>
                </a:solidFill>
              </a:rPr>
              <a:t>Laudo  Médico: preenchido por Médico  Especialista</a:t>
            </a:r>
            <a:endParaRPr lang="pt-BR" sz="1400" dirty="0">
              <a:solidFill>
                <a:srgbClr val="002060"/>
              </a:solidFill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92885" y="313311"/>
            <a:ext cx="11406229" cy="825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  <p:pic>
        <p:nvPicPr>
          <p:cNvPr id="15" name="Imagem 14" descr="Imagem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3" y="4904904"/>
            <a:ext cx="2666159" cy="130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5209396" y="4881548"/>
            <a:ext cx="6693725" cy="1056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 baseline="0">
                <a:solidFill>
                  <a:srgbClr val="003C7F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200" b="1" dirty="0" smtClean="0">
                <a:solidFill>
                  <a:srgbClr val="002060"/>
                </a:solidFill>
                <a:latin typeface="+mn-lt"/>
              </a:rPr>
              <a:t>IMPOSTO DE RENDA – PESSOA FISICA COMPLETO (TODAS A PÁGINAS E RECIBO DE ENTREGA) </a:t>
            </a:r>
            <a:r>
              <a:rPr lang="pt-BR" sz="2200" b="1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latin typeface="+mn-lt"/>
              </a:rPr>
              <a:t>OBRIGATÓRIO PARA TODOS QUE DECLARAM</a:t>
            </a:r>
            <a:endParaRPr lang="pt-BR" sz="2200" b="1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  <a:latin typeface="+mn-lt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778624" y="4889317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971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 para a direita 5"/>
          <p:cNvSpPr/>
          <p:nvPr/>
        </p:nvSpPr>
        <p:spPr>
          <a:xfrm>
            <a:off x="3895591" y="1513912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 descr="Imagem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8" y="1392424"/>
            <a:ext cx="174371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28" y="1374603"/>
            <a:ext cx="1347228" cy="1150065"/>
          </a:xfrm>
          <a:prstGeom prst="rect">
            <a:avLst/>
          </a:prstGeom>
        </p:spPr>
      </p:pic>
      <p:sp>
        <p:nvSpPr>
          <p:cNvPr id="9" name="Seta para a direita 8"/>
          <p:cNvSpPr/>
          <p:nvPr/>
        </p:nvSpPr>
        <p:spPr>
          <a:xfrm>
            <a:off x="3895591" y="3154841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71077" y="1332804"/>
            <a:ext cx="5831542" cy="137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ISENTO DE DECLARAÇÃO IRPF - </a:t>
            </a:r>
            <a:r>
              <a:rPr lang="pt-BR" sz="2000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APRESENTAR DECLARAÇÃO FORNECIDA</a:t>
            </a:r>
            <a:r>
              <a:rPr lang="pt-BR" sz="2000" dirty="0" smtClean="0">
                <a:solidFill>
                  <a:srgbClr val="002060"/>
                </a:solidFill>
              </a:rPr>
              <a:t> ACOMPANHADA DA CONSULTA OBTIDA POR MEIO  DO  SITE DA RECEITA FEDERAL</a:t>
            </a:r>
            <a:endParaRPr lang="pt-BR" sz="2000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371077" y="2807352"/>
            <a:ext cx="6596806" cy="2869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ESCRITURAÇÃO CONTABIL FISCAL (ECF) = IMPOSTO DE RENDA PESSOA JURIDICA: COMPLETO (TODAS A PÁGINAS E RECIBO DE ENTREGA) OU DECLARAÇÃO EXPEDIDA POR CONTADOR INCRITO NO CRC, CONSTANDO O Nº DO CRC DO CONTADOR, CPF, DATADO E ASSINADO.</a:t>
            </a:r>
          </a:p>
          <a:p>
            <a:pPr marL="363538" indent="0" algn="just">
              <a:buNone/>
            </a:pPr>
            <a:r>
              <a:rPr lang="pt-BR" sz="2000" dirty="0" smtClean="0">
                <a:solidFill>
                  <a:srgbClr val="002060"/>
                </a:solidFill>
              </a:rPr>
              <a:t>EMPRESA SEM MOVIMENTAÇÃO – APRESENTAR A INATIVIDADE EXPEDIDA PELA RECEITA FEDERAL E OU  ESTADUAL. </a:t>
            </a:r>
            <a:r>
              <a:rPr lang="pt-BR" sz="2000" u="heavy" dirty="0" smtClean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OBRIGATÓRIO PARA TODOS QUE DECLARAM</a:t>
            </a:r>
          </a:p>
          <a:p>
            <a:pPr marL="363538" indent="0" algn="just">
              <a:buNone/>
            </a:pPr>
            <a:endParaRPr lang="pt-BR" sz="2000" u="heavy" dirty="0">
              <a:solidFill>
                <a:srgbClr val="002060"/>
              </a:solidFill>
              <a:uFill>
                <a:solidFill>
                  <a:srgbClr val="FF0000"/>
                </a:solidFill>
              </a:u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2131463" y="3175133"/>
            <a:ext cx="1549864" cy="736421"/>
            <a:chOff x="2803322" y="149403"/>
            <a:chExt cx="1549864" cy="736421"/>
          </a:xfrm>
        </p:grpSpPr>
        <p:sp>
          <p:nvSpPr>
            <p:cNvPr id="15" name="Pentágono 14"/>
            <p:cNvSpPr/>
            <p:nvPr/>
          </p:nvSpPr>
          <p:spPr>
            <a:xfrm rot="10800000">
              <a:off x="2803322" y="149403"/>
              <a:ext cx="1549864" cy="736421"/>
            </a:xfrm>
            <a:prstGeom prst="homePlat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6" name="Pentágono 4"/>
            <p:cNvSpPr/>
            <p:nvPr/>
          </p:nvSpPr>
          <p:spPr>
            <a:xfrm rot="21600000">
              <a:off x="2987427" y="149403"/>
              <a:ext cx="1365759" cy="7364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67646" tIns="76200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000" b="1" kern="1200" dirty="0">
                  <a:ln w="22225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</a:rPr>
                <a:t>IRPJ</a:t>
              </a:r>
            </a:p>
          </p:txBody>
        </p:sp>
      </p:grpSp>
      <p:sp>
        <p:nvSpPr>
          <p:cNvPr id="13" name="Elipse 12"/>
          <p:cNvSpPr/>
          <p:nvPr/>
        </p:nvSpPr>
        <p:spPr>
          <a:xfrm>
            <a:off x="981888" y="2940378"/>
            <a:ext cx="1241627" cy="1033324"/>
          </a:xfrm>
          <a:prstGeom prst="ellipse">
            <a:avLst/>
          </a:prstGeom>
          <a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ítulo 1"/>
          <p:cNvSpPr txBox="1">
            <a:spLocks/>
          </p:cNvSpPr>
          <p:nvPr/>
        </p:nvSpPr>
        <p:spPr>
          <a:xfrm>
            <a:off x="561654" y="251782"/>
            <a:ext cx="11406229" cy="825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819750" y="1033970"/>
            <a:ext cx="6916272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CARTEIRA PROFISSIONAL  DE TRABALHO – CPT</a:t>
            </a:r>
          </a:p>
          <a:p>
            <a:pPr lvl="1" algn="just">
              <a:lnSpc>
                <a:spcPct val="107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OBRIGATÓRIO PARA TODOS OS MEMBROS DO GRUPO FAMILIAR MAIORES DE 18 ANOS, E  MENORES DE A PARTIR DOS 14 ANOS QUANDO APRENDIZ</a:t>
            </a:r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31" y="1119598"/>
            <a:ext cx="2657861" cy="1198643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>
            <a:off x="3841342" y="1246878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2" y="2591850"/>
            <a:ext cx="1857589" cy="2543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Imagem relacionada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19" y="2617269"/>
            <a:ext cx="2973636" cy="248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/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81" y="2631042"/>
            <a:ext cx="3258671" cy="245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Imagem relacionada"/>
          <p:cNvPicPr/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450" y="2655431"/>
            <a:ext cx="2610410" cy="240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201706" y="5420635"/>
            <a:ext cx="118603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FOLHA DE ROSTO, DADOS PESSOAIS, ÚLTIMO CONTRATO DE TRABALHO E PÁGINA SEGUINTE EM BRANCO, ÚLTIMAS ANOTAÇÕES GERAIS E PÁGINA SEGUINTE EM BRANCO. </a:t>
            </a:r>
          </a:p>
          <a:p>
            <a:pPr marL="268288" lvl="1"/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não possui CPT, deverá providenciar a confecção ou o CAGED - Cadastro Geral de Empregados e Desempregados, emitido pelo Ministério do Trabalho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40631" y="187778"/>
            <a:ext cx="11406229" cy="82536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2060"/>
                </a:solidFill>
              </a:rPr>
              <a:t>PROCESSO  DE BOLSA - DOCUMENTOS EXIGIDOS DO GRUPO FAMILIAR</a:t>
            </a:r>
            <a:endParaRPr lang="pt-B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44384" y="261768"/>
            <a:ext cx="10997540" cy="6352788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Trabalhador Formal</a:t>
            </a:r>
          </a:p>
          <a:p>
            <a:r>
              <a:rPr lang="pt-BR" b="1" u="sng" dirty="0" smtClean="0"/>
              <a:t>Servidor Público </a:t>
            </a:r>
          </a:p>
          <a:p>
            <a:r>
              <a:rPr lang="pt-BR" b="1" u="sng" dirty="0" smtClean="0"/>
              <a:t>Proprietário de Empresa / sócio</a:t>
            </a:r>
          </a:p>
          <a:p>
            <a:endParaRPr lang="pt-BR" b="1" u="sng" dirty="0" smtClean="0"/>
          </a:p>
          <a:p>
            <a:r>
              <a:rPr lang="pt-BR" b="1" u="sng" dirty="0" smtClean="0"/>
              <a:t>Microempreendedor Individual – MEI</a:t>
            </a:r>
          </a:p>
          <a:p>
            <a:pPr algn="just"/>
            <a:r>
              <a:rPr lang="pt-BR" b="1" u="sng" dirty="0" smtClean="0"/>
              <a:t>Profissional </a:t>
            </a:r>
            <a:r>
              <a:rPr lang="pt-BR" b="1" u="sng" dirty="0"/>
              <a:t>Liberal </a:t>
            </a:r>
            <a:r>
              <a:rPr lang="pt-BR" b="1" dirty="0"/>
              <a:t>(Entende-se: trabalhadores que prestam serviços a empresas, sendo que não são registrados; porém são profissionais especializados. Ex.: médicos, dentistas, advogados, auditores, contadores, psicólogos, </a:t>
            </a:r>
            <a:r>
              <a:rPr lang="pt-BR" b="1" dirty="0" smtClean="0"/>
              <a:t>etc.)</a:t>
            </a:r>
          </a:p>
          <a:p>
            <a:pPr algn="just"/>
            <a:r>
              <a:rPr lang="pt-BR" b="1" u="sng" dirty="0" smtClean="0"/>
              <a:t>Taxistas / Motoristas </a:t>
            </a:r>
            <a:r>
              <a:rPr lang="pt-BR" b="1" dirty="0" smtClean="0"/>
              <a:t>(</a:t>
            </a:r>
            <a:r>
              <a:rPr lang="pt-BR" b="1" dirty="0"/>
              <a:t>Declaração emitida pelo órgão de Regulamentação no Município para fins de comprovação de renda mensal do interessado, referente aos três últimos meses (Declaração Original) e Extratos Bancários dos últimos 06 (seis) </a:t>
            </a:r>
            <a:r>
              <a:rPr lang="pt-BR" b="1" dirty="0" smtClean="0"/>
              <a:t>meses. No </a:t>
            </a:r>
            <a:r>
              <a:rPr lang="pt-BR" b="1" dirty="0"/>
              <a:t>caso de UBER, apresentar a Declaração emitida via aplicativo no qual está vinculado, demonstrando a remuneração dos três últimos meses (Declaração Original</a:t>
            </a:r>
            <a:r>
              <a:rPr lang="pt-BR" b="1" dirty="0" smtClean="0"/>
              <a:t>).</a:t>
            </a:r>
          </a:p>
          <a:p>
            <a:pPr algn="just"/>
            <a:r>
              <a:rPr lang="pt-BR" b="1" u="sng" dirty="0" smtClean="0"/>
              <a:t>Trabalhador Terceirizado</a:t>
            </a:r>
          </a:p>
          <a:p>
            <a:pPr algn="just"/>
            <a:r>
              <a:rPr lang="pt-BR" b="1" u="sng" dirty="0" smtClean="0"/>
              <a:t>Trabalhador Informal / eventual</a:t>
            </a:r>
            <a:endParaRPr lang="pt-BR" b="1" u="sng" dirty="0"/>
          </a:p>
          <a:p>
            <a:pPr algn="just"/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6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rgbClr val="7030A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008" y="1416874"/>
            <a:ext cx="3328571" cy="471120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89095" y="1719453"/>
            <a:ext cx="6866967" cy="1584512"/>
          </a:xfrm>
          <a:prstGeom prst="rect">
            <a:avLst/>
          </a:prstGeom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</a:rPr>
              <a:t>LEGISLAÇÃO X BOLSA SOCIAL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89843"/>
              </p:ext>
            </p:extLst>
          </p:nvPr>
        </p:nvGraphicFramePr>
        <p:xfrm>
          <a:off x="593558" y="411085"/>
          <a:ext cx="10956757" cy="579120"/>
        </p:xfrm>
        <a:graphic>
          <a:graphicData uri="http://schemas.openxmlformats.org/drawingml/2006/table">
            <a:tbl>
              <a:tblPr/>
              <a:tblGrid>
                <a:gridCol w="10956757"/>
              </a:tblGrid>
              <a:tr h="427929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CRONOGRAMA BOLSA SOCIAL 2019</a:t>
                      </a:r>
                      <a:endParaRPr lang="pt-B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5851"/>
              </p:ext>
            </p:extLst>
          </p:nvPr>
        </p:nvGraphicFramePr>
        <p:xfrm>
          <a:off x="593558" y="1296528"/>
          <a:ext cx="11101137" cy="5143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7147"/>
                <a:gridCol w="3813990"/>
              </a:tblGrid>
              <a:tr h="6263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ETAPAS DO PROCESSO DE </a:t>
                      </a:r>
                      <a:endParaRPr lang="pt-BR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RENOVAÇÃO DE BOLSA SOCIAL</a:t>
                      </a:r>
                      <a:endParaRPr lang="pt-BR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PERÍODOS</a:t>
                      </a:r>
                      <a:endParaRPr lang="pt-BR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6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Divulgação do Edital, Ficha de Inscrição e demais documentos</a:t>
                      </a:r>
                      <a:endParaRPr lang="pt-BR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Acesso ao Link: </a:t>
                      </a:r>
                      <a:r>
                        <a:rPr lang="pt-BR" sz="1800" u="sng" dirty="0">
                          <a:effectLst/>
                          <a:hlinkClick r:id="rId3"/>
                        </a:rPr>
                        <a:t>http://lasalle.edu.br/brasilia</a:t>
                      </a:r>
                      <a:r>
                        <a:rPr lang="pt-BR" sz="1800" dirty="0">
                          <a:effectLst/>
                        </a:rPr>
                        <a:t>. 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17/09/2018 às 8h00 </a:t>
                      </a:r>
                      <a:endParaRPr lang="pt-BR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Segunda-feira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39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Entrega da Documentação Exigida na Biblioteca</a:t>
                      </a:r>
                      <a:endParaRPr lang="pt-BR" sz="2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17/09/2018 a 28/09/2018</a:t>
                      </a:r>
                      <a:endParaRPr lang="pt-BR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Das 13h30 às 17h00</a:t>
                      </a:r>
                      <a:endParaRPr lang="pt-BR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Análises do Perfil Socioeconômico / entrevistas e visitas domiciliares se necessário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01/10/2018 a 31/10/2018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6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Validação da Comissão Interna de Bolsa Social - CIBS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01/10/2018 a 31/10/2018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6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Resultados da Seleção de Renovação da Bolsa Social 2019</a:t>
                      </a:r>
                      <a:endParaRPr lang="pt-BR" sz="2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Acesso ao link: </a:t>
                      </a:r>
                      <a:r>
                        <a:rPr lang="pt-BR" sz="1800" u="sng">
                          <a:effectLst/>
                          <a:hlinkClick r:id="rId4"/>
                        </a:rPr>
                        <a:t>http://ww2.lasalledf.com.br:8080/sisbs/login</a:t>
                      </a:r>
                      <a:r>
                        <a:rPr lang="pt-BR" sz="1800">
                          <a:effectLst/>
                        </a:rPr>
                        <a:t>. 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10/12/2018</a:t>
                      </a:r>
                      <a:endParaRPr lang="pt-BR" sz="2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A partir das 8h00</a:t>
                      </a:r>
                      <a:endParaRPr lang="pt-BR" sz="2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52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Re-matrícula</a:t>
                      </a:r>
                      <a:r>
                        <a:rPr lang="pt-BR" sz="1800" dirty="0">
                          <a:effectLst/>
                        </a:rPr>
                        <a:t> do aluno (Renovação da Bolsa) / Assinatura do Contrato e Termo Aditivo Educacional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10/12/2018 a 28/12/2018</a:t>
                      </a:r>
                      <a:endParaRPr lang="pt-BR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Das 8h às 17h</a:t>
                      </a:r>
                      <a:endParaRPr lang="pt-BR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highlight>
                            <a:srgbClr val="FFFF00"/>
                          </a:highlight>
                        </a:rPr>
                        <a:t>Obs.: Não haverá expediente nos dias 24 e 25/12.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149"/>
          </a:xfrm>
        </p:spPr>
        <p:txBody>
          <a:bodyPr>
            <a:normAutofit fontScale="90000"/>
          </a:bodyPr>
          <a:lstStyle/>
          <a:p>
            <a:r>
              <a:rPr lang="pt-BR" b="0" dirty="0"/>
              <a:t/>
            </a:r>
            <a:br>
              <a:rPr lang="pt-BR" b="0" dirty="0"/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159533"/>
              </p:ext>
            </p:extLst>
          </p:nvPr>
        </p:nvGraphicFramePr>
        <p:xfrm>
          <a:off x="593559" y="1050523"/>
          <a:ext cx="10956755" cy="57029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093"/>
                <a:gridCol w="2442331"/>
                <a:gridCol w="2442331"/>
              </a:tblGrid>
              <a:tr h="1041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NÍVEL DE ENSINO/ANO/SÉRIE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BOLSAS INTEGRAIS (100%) OFERTADAS PARA O ANO DE 2019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Nº DE BOLSAS PARCIAIS (50%) OFERTADAS PARA O ANO DE 2019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Educação Infantil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Infantil 5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02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02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Ensino Fundamental de 9 Anos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1º Ano 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02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01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04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01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08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03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03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02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5º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15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01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6°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03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05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07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04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8º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13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03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9º Ano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22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03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Ensino Médio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1ª Série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04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2ª Série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12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03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17431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3ª Série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16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05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49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TOTAL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117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37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3" marR="61723" marT="0" marB="0" anchor="ctr"/>
                </a:tc>
              </a:tr>
              <a:tr h="3470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154</a:t>
                      </a:r>
                      <a:endParaRPr lang="pt-BR" sz="14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05" marR="40005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22956"/>
              </p:ext>
            </p:extLst>
          </p:nvPr>
        </p:nvGraphicFramePr>
        <p:xfrm>
          <a:off x="593558" y="272715"/>
          <a:ext cx="10956757" cy="629810"/>
        </p:xfrm>
        <a:graphic>
          <a:graphicData uri="http://schemas.openxmlformats.org/drawingml/2006/table">
            <a:tbl>
              <a:tblPr/>
              <a:tblGrid>
                <a:gridCol w="10956757"/>
              </a:tblGrid>
              <a:tr h="629810"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PREVISÃO DE BOLSAS SOCIAIS PARA 2019</a:t>
                      </a:r>
                      <a:endParaRPr lang="pt-B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PERGUNTAS FREQUENTES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799" y="1825624"/>
            <a:ext cx="11678653" cy="5032375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MEU FILHO FICOU DE RECUPERAÇÃO, CORRE RISCO DE PERDER A BOLSA SOCIAL? INFORMAR CASOS DE PERDA DA BOLSA.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DECLARAÇÕES FILHOS: UMA PARA CADA PROCESSO. NÃO PODE SER CÓPIA.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MORO EM IMÓVEL CEDIDO, PRECISO COMPROVAR A RENDA DE TODOS? QUAL CONCEITO DE FAMÍLIA UTILIZADO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COMO COMPROVAR A RENDA DE TRABALHADOR INFORMAL, LIBERAL OU AUTÔNOMO? TEM CNPJ, CONTRATO?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ALUGUEL SEM CONTRATO, COMO COMPROVAR? DECLARAÇÃO MODELO ANEXO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MEU ESTADO CIVIL É SOLTEIRO/A, MAS TENHO UM/A COMPANHEIRO/A EM REGIME DE UNIÃO ESTÁVEL, COMO FAZER NA FICHA SOCIOECONÔMICA? DEVO INCLUÍ-LO?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NÃO DECLARO IMPOSTO DE RENDA, SOU ISENTO/A. O QUE FAZER?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56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PERGUNTAS FREQUENTES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011" y="1825624"/>
            <a:ext cx="10968789" cy="484789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COMO INFORMAR CASOS DE DEFICIÊNCIA NA FAMÍLIA? O QUE DIZ O EDITAL?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IRMÃOS DO ALUNO/A ESTUDAM EM OUTRA ESCOLA: INCLUIR DECLARAÇÃO DE ESCOLARIDADE OU DESEMPREGO.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DEFICIENTES E IDOSOS ACIMA DE 65 ANOS: NADA CONSTA INSS.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CADÚNICO E BOLSA FAMÍLIA: NÃO FARÁ PARTE DA CONTA, MAS É IMPORTANTE INCLUIR POIS É UM DOS CRITÉRIOS.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SOU SERVIDOR PÚBLICO E NÃO TENHO CARTEIRA DE TRABALHO.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POR FIM, SERÁ REALIZADA A VISITA DOMICILIAR? SE FALTAR ALGUM DOCUMENTO SERÁ INFORMADO?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445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027" y="365126"/>
            <a:ext cx="10545288" cy="941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NOVIDADES PARA 2019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PAI / MÃE EM REGIME CARCERÁRIO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MOTORISTAS DE UBER, TAXIS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PAIS SEPARADOS COM GUARDA COMPARTILHADA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TRABALHADOR TERCEIRIZADO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RECEBIMENTO DE ALUGUEL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RECEBIMENTO DE AUXÍLIO DE FAMILIARES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4000" b="1" dirty="0" smtClean="0"/>
              <a:t>RESULTADO DA BOLSA SOCIAL 2019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4000" b="1" dirty="0" smtClean="0"/>
              <a:t>TENDÊNCIAS: AUMENTAR RIGOR POR CONTA DA LEGISLAÇÃO E CONTEXTO BRASILEIRO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7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365908" y="2201786"/>
            <a:ext cx="6266329" cy="15669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</a:rPr>
              <a:t>DO CANCELAMENTO DA</a:t>
            </a:r>
            <a:br>
              <a:rPr lang="pt-BR" sz="4000" b="1" dirty="0" smtClean="0">
                <a:solidFill>
                  <a:srgbClr val="002060"/>
                </a:solidFill>
              </a:rPr>
            </a:br>
            <a:r>
              <a:rPr lang="pt-BR" sz="4000" b="1" dirty="0" smtClean="0">
                <a:solidFill>
                  <a:srgbClr val="002060"/>
                </a:solidFill>
              </a:rPr>
              <a:t>BOLSA SOCIAL</a:t>
            </a:r>
            <a:endParaRPr lang="pt-BR" sz="4000" b="1" dirty="0">
              <a:solidFill>
                <a:srgbClr val="00206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48" y="1604852"/>
            <a:ext cx="3057623" cy="43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176" y="247744"/>
            <a:ext cx="11577918" cy="5859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2060"/>
                </a:solidFill>
              </a:rPr>
              <a:t>CANCELAMENTO DA BOLSA SOCIAL 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629" y="938152"/>
            <a:ext cx="11934701" cy="573578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Deixar </a:t>
            </a:r>
            <a:r>
              <a:rPr lang="pt-BR" sz="2600" b="1" dirty="0"/>
              <a:t>de cumprir rigorosamente os prazos definidos neste Edital;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/>
              <a:t>Não assinar o Termo Aditivo ao Contrato de Prestação de Serviços Educacionais no período indicado no cronograma de matricula caso seja contemplado com Bolsa Social;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Se for </a:t>
            </a:r>
            <a:r>
              <a:rPr lang="pt-BR" sz="2600" b="1" dirty="0"/>
              <a:t>verificado, a qualquer tempo, </a:t>
            </a:r>
            <a:r>
              <a:rPr lang="pt-BR" sz="2600" b="1" dirty="0" smtClean="0"/>
              <a:t>que a </a:t>
            </a:r>
            <a:r>
              <a:rPr lang="pt-BR" sz="2600" b="1" dirty="0"/>
              <a:t>situação socioeconômica familiar </a:t>
            </a:r>
            <a:r>
              <a:rPr lang="pt-BR" sz="2600" b="1" dirty="0" smtClean="0"/>
              <a:t>declarada pelos pais e/ou responsáveis não forem compatíveis com à </a:t>
            </a:r>
            <a:r>
              <a:rPr lang="pt-BR" sz="2600" b="1" dirty="0"/>
              <a:t>situação de </a:t>
            </a:r>
            <a:r>
              <a:rPr lang="pt-BR" sz="2600" b="1" dirty="0" smtClean="0"/>
              <a:t>vulnerabilidade social, os critérios exigidos pela Lei 12.101/2009 e o Decreto 8.242/2014 </a:t>
            </a:r>
            <a:r>
              <a:rPr lang="pt-BR" sz="2600" b="1" dirty="0" smtClean="0"/>
              <a:t>quando </a:t>
            </a:r>
            <a:r>
              <a:rPr lang="pt-BR" sz="2600" b="1" dirty="0"/>
              <a:t>de sua </a:t>
            </a:r>
            <a:r>
              <a:rPr lang="pt-BR" sz="2600" b="1" dirty="0" smtClean="0"/>
              <a:t>habilitação, </a:t>
            </a:r>
            <a:r>
              <a:rPr lang="pt-BR" sz="2600" b="1" dirty="0"/>
              <a:t>o mesmo será impedido (a) de participar por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dois anos </a:t>
            </a:r>
            <a:r>
              <a:rPr lang="pt-BR" sz="2600" b="1" dirty="0"/>
              <a:t>consecutivos do processo de bolsa de estudo social</a:t>
            </a:r>
            <a:r>
              <a:rPr lang="pt-BR" sz="2600" b="1" dirty="0" smtClean="0"/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 smtClean="0"/>
              <a:t>Não </a:t>
            </a:r>
            <a:r>
              <a:rPr lang="pt-BR" sz="2600" b="1" dirty="0"/>
              <a:t>cumprimento do acordo financeiro firmado anteriormente a concessão da bolsa social;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/>
              <a:t>Deixar de cumprir as obrigações financeiras no caso de bolsa parcial (50%) após o terceiro mês de inadimplência, e não poderá pleitear bolsa social no próximo ano, até quitar seu débito;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/>
              <a:t>Descumprir o regimento interno desta unidade educativa;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/>
              <a:t>Deixar de atender os acordos firmados com a equipe especializada;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pt-BR" sz="2600" b="1" dirty="0"/>
              <a:t>Transferência ou desistência do bolsista</a:t>
            </a:r>
            <a:r>
              <a:rPr lang="pt-BR" sz="2600" b="1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pt-BR" sz="2600" b="1" dirty="0"/>
          </a:p>
          <a:p>
            <a:pPr algn="just"/>
            <a:r>
              <a:rPr lang="pt-BR" sz="2600" b="1" dirty="0"/>
              <a:t> </a:t>
            </a:r>
            <a:r>
              <a:rPr lang="pt-BR" sz="2600" b="1" dirty="0" smtClean="0"/>
              <a:t>Caso </a:t>
            </a:r>
            <a:r>
              <a:rPr lang="pt-BR" sz="2600" b="1"/>
              <a:t>o </a:t>
            </a:r>
            <a:r>
              <a:rPr lang="pt-BR" sz="2600" b="1" smtClean="0"/>
              <a:t>aluno </a:t>
            </a:r>
            <a:r>
              <a:rPr lang="pt-BR" sz="2600" b="1" dirty="0" smtClean="0"/>
              <a:t>e/ou responsável</a:t>
            </a:r>
            <a:r>
              <a:rPr lang="pt-BR" sz="2600" b="1" dirty="0" smtClean="0"/>
              <a:t> </a:t>
            </a:r>
            <a:r>
              <a:rPr lang="pt-BR" sz="2600" b="1" dirty="0"/>
              <a:t>incida em algum item descrito no item VIII deste Edital, deverá assinar </a:t>
            </a:r>
            <a:r>
              <a:rPr lang="pt-B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Termo de Cancelamento</a:t>
            </a:r>
            <a:r>
              <a:rPr lang="pt-BR" sz="2600" b="1" dirty="0"/>
              <a:t> junto a unidade educativa</a:t>
            </a:r>
            <a:r>
              <a:rPr lang="pt-BR" sz="2600" b="1" dirty="0" smtClean="0"/>
              <a:t>.</a:t>
            </a:r>
          </a:p>
          <a:p>
            <a:endParaRPr lang="pt-BR" b="1" dirty="0">
              <a:latin typeface="+mn-lt"/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688" y="507630"/>
            <a:ext cx="11286507" cy="8936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 smtClean="0"/>
              <a:t>O QUE A LEGISLAÇÃO DIZ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0688" y="1591734"/>
            <a:ext cx="11286507" cy="50584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pt-BR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alunos de recuperação e ou dependência: </a:t>
            </a:r>
            <a:r>
              <a:rPr lang="pt-BR" sz="4400" b="1" dirty="0" smtClean="0"/>
              <a:t>Não </a:t>
            </a:r>
            <a:r>
              <a:rPr lang="pt-BR" sz="4400" b="1" dirty="0"/>
              <a:t>está descrito na legislação que não podemos usar esse critério; está descrito no 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8242/14 </a:t>
            </a:r>
            <a:r>
              <a:rPr lang="pt-BR" sz="4400" b="1" dirty="0"/>
              <a:t>art. 33 itens III (outros critérios contidos no plano de atendimento da entidade, a que se refere o § 1o do art. 30.), o </a:t>
            </a:r>
            <a:r>
              <a:rPr lang="pt-B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Termo Aditivo </a:t>
            </a:r>
            <a:r>
              <a:rPr lang="pt-BR" sz="4400" b="1" dirty="0"/>
              <a:t>refere-se a unidade e por isso temos liberdade para incluir outras exigências.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473" y="403759"/>
            <a:ext cx="9371451" cy="422761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NATÁLIA – ASSISTENTE SOCIAL - RAMAL 131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E-MAIL: </a:t>
            </a:r>
            <a:r>
              <a:rPr lang="pt-BR" sz="4000" dirty="0" smtClean="0"/>
              <a:t>social.brasilia@lasalle.org.br</a:t>
            </a:r>
            <a:br>
              <a:rPr lang="pt-BR" sz="4000" dirty="0" smtClean="0"/>
            </a:b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4000" dirty="0" smtClean="0"/>
              <a:t>TERÇA E QUINTA: 11H45 às 18h00</a:t>
            </a:r>
            <a:br>
              <a:rPr lang="pt-BR" sz="4000" dirty="0" smtClean="0"/>
            </a:br>
            <a:r>
              <a:rPr lang="pt-BR" sz="4000" dirty="0" smtClean="0"/>
              <a:t>SEG, QUA, SEXTA: 7H30 às 13h45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835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FRASE EDUCAÃÃO PAULO FRE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07" y="725176"/>
            <a:ext cx="9323327" cy="53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3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b="1" dirty="0"/>
          </a:p>
          <a:p>
            <a:pPr lvl="0"/>
            <a:endParaRPr lang="pt-BR" sz="3600" dirty="0"/>
          </a:p>
          <a:p>
            <a:endParaRPr lang="pt-BR" dirty="0"/>
          </a:p>
        </p:txBody>
      </p:sp>
      <p:graphicFrame>
        <p:nvGraphicFramePr>
          <p:cNvPr id="4" name="Espaço Reservado para Conteú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450695"/>
              </p:ext>
            </p:extLst>
          </p:nvPr>
        </p:nvGraphicFramePr>
        <p:xfrm>
          <a:off x="313017" y="4425321"/>
          <a:ext cx="11565965" cy="210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Espaço Reservado para Conteúdo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0524299"/>
              </p:ext>
            </p:extLst>
          </p:nvPr>
        </p:nvGraphicFramePr>
        <p:xfrm>
          <a:off x="127925" y="242047"/>
          <a:ext cx="11840136" cy="26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eta para baixo 5"/>
          <p:cNvSpPr/>
          <p:nvPr/>
        </p:nvSpPr>
        <p:spPr>
          <a:xfrm>
            <a:off x="5555450" y="3416567"/>
            <a:ext cx="1182234" cy="65056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199" y="1536867"/>
            <a:ext cx="4985085" cy="31577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2400" b="1" dirty="0" smtClean="0">
                <a:solidFill>
                  <a:srgbClr val="002060"/>
                </a:solidFill>
              </a:rPr>
              <a:t>ANUALMENTE</a:t>
            </a:r>
          </a:p>
          <a:p>
            <a:pPr algn="just">
              <a:spcBef>
                <a:spcPct val="20000"/>
              </a:spcBef>
            </a:pPr>
            <a:r>
              <a:rPr lang="pt-BR" sz="2400" b="1" dirty="0" smtClean="0">
                <a:solidFill>
                  <a:srgbClr val="002060"/>
                </a:solidFill>
              </a:rPr>
              <a:t>A Província </a:t>
            </a:r>
            <a:r>
              <a:rPr lang="pt-BR" sz="2400" b="1" dirty="0">
                <a:solidFill>
                  <a:srgbClr val="002060"/>
                </a:solidFill>
              </a:rPr>
              <a:t>realiza um </a:t>
            </a:r>
            <a:r>
              <a:rPr lang="pt-BR" sz="2400" b="1" dirty="0" smtClean="0">
                <a:solidFill>
                  <a:srgbClr val="002060"/>
                </a:solidFill>
              </a:rPr>
              <a:t>estudo, participando Conselho </a:t>
            </a:r>
            <a:r>
              <a:rPr lang="pt-BR" sz="2400" b="1" dirty="0">
                <a:solidFill>
                  <a:srgbClr val="002060"/>
                </a:solidFill>
              </a:rPr>
              <a:t>Econômico e Direções de </a:t>
            </a:r>
            <a:r>
              <a:rPr lang="pt-BR" sz="2400" b="1" dirty="0" smtClean="0">
                <a:solidFill>
                  <a:srgbClr val="002060"/>
                </a:solidFill>
              </a:rPr>
              <a:t>Gestão, </a:t>
            </a:r>
            <a:r>
              <a:rPr lang="pt-BR" sz="2400" b="1" dirty="0">
                <a:solidFill>
                  <a:srgbClr val="002060"/>
                </a:solidFill>
              </a:rPr>
              <a:t>considerando </a:t>
            </a:r>
            <a:r>
              <a:rPr lang="pt-BR" sz="2400" dirty="0">
                <a:solidFill>
                  <a:srgbClr val="002060"/>
                </a:solidFill>
              </a:rPr>
              <a:t>todas as unidades educativas e </a:t>
            </a:r>
            <a:r>
              <a:rPr lang="pt-BR" sz="24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estabelece a quantidade </a:t>
            </a:r>
            <a:r>
              <a:rPr lang="pt-BR" sz="2400" b="1" dirty="0">
                <a:solidFill>
                  <a:srgbClr val="002060"/>
                </a:solidFill>
              </a:rPr>
              <a:t>por percentual (100% e 50%) de </a:t>
            </a:r>
            <a:r>
              <a:rPr lang="pt-BR" sz="24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bolsa social</a:t>
            </a:r>
            <a:r>
              <a:rPr lang="pt-BR" sz="2400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 que cada </a:t>
            </a:r>
            <a:r>
              <a:rPr lang="pt-BR" sz="2400" b="1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unidade educativa tem que fazer</a:t>
            </a:r>
            <a:r>
              <a:rPr lang="pt-BR" sz="2400" u="heavy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pt-BR" sz="2400" dirty="0">
                <a:solidFill>
                  <a:srgbClr val="002060"/>
                </a:solidFill>
              </a:rPr>
              <a:t>para cumprimento  da Legislação.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18728" y="1550294"/>
            <a:ext cx="4935072" cy="34901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Envia anualmente</a:t>
            </a:r>
            <a:r>
              <a:rPr lang="pt-BR" sz="2400" dirty="0">
                <a:solidFill>
                  <a:srgbClr val="002060"/>
                </a:solidFill>
              </a:rPr>
              <a:t>, aos respectivos Diretores das unidades educativas, um oficio com as </a:t>
            </a:r>
            <a:r>
              <a:rPr lang="pt-BR" sz="2400" b="1" dirty="0">
                <a:solidFill>
                  <a:srgbClr val="002060"/>
                </a:solidFill>
              </a:rPr>
              <a:t>METAS estabelecidas </a:t>
            </a:r>
            <a:r>
              <a:rPr lang="pt-BR" sz="2400" dirty="0">
                <a:solidFill>
                  <a:srgbClr val="002060"/>
                </a:solidFill>
              </a:rPr>
              <a:t>para o próximo ano letivo</a:t>
            </a:r>
            <a:r>
              <a:rPr lang="pt-BR" sz="2400" dirty="0" smtClean="0">
                <a:solidFill>
                  <a:srgbClr val="002060"/>
                </a:solidFill>
              </a:rPr>
              <a:t>.</a:t>
            </a:r>
            <a:endParaRPr lang="pt-BR" sz="900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400" dirty="0">
                <a:solidFill>
                  <a:srgbClr val="002060"/>
                </a:solidFill>
              </a:rPr>
              <a:t>Juntamente com </a:t>
            </a:r>
            <a:r>
              <a:rPr lang="pt-BR" sz="2400" dirty="0" smtClean="0">
                <a:solidFill>
                  <a:srgbClr val="002060"/>
                </a:solidFill>
              </a:rPr>
              <a:t>as Metas é encaminhado os </a:t>
            </a:r>
            <a:r>
              <a:rPr lang="pt-BR" sz="2400" b="1" dirty="0" smtClean="0">
                <a:solidFill>
                  <a:srgbClr val="002060"/>
                </a:solidFill>
              </a:rPr>
              <a:t>Instrumentais a serem utilizados </a:t>
            </a:r>
            <a:r>
              <a:rPr lang="pt-BR" sz="2400" dirty="0" smtClean="0">
                <a:solidFill>
                  <a:srgbClr val="002060"/>
                </a:solidFill>
              </a:rPr>
              <a:t>no processo  de bolsa. 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6" name="Imagem 5" descr="Imagem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03" y="5549702"/>
            <a:ext cx="1909229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Resultado de imagem para ESCOL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84" y="5721908"/>
            <a:ext cx="1708597" cy="88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1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057623" cy="4327712"/>
          </a:xfrm>
          <a:prstGeom prst="rect">
            <a:avLst/>
          </a:prstGeom>
        </p:spPr>
      </p:pic>
      <p:sp>
        <p:nvSpPr>
          <p:cNvPr id="7" name="Título 1"/>
          <p:cNvSpPr txBox="1">
            <a:spLocks noGrp="1"/>
          </p:cNvSpPr>
          <p:nvPr>
            <p:ph idx="1"/>
          </p:nvPr>
        </p:nvSpPr>
        <p:spPr>
          <a:xfrm>
            <a:off x="4572000" y="1825625"/>
            <a:ext cx="6781800" cy="1559259"/>
          </a:xfrm>
          <a:prstGeom prst="rect">
            <a:avLst/>
          </a:prstGeom>
          <a:ln w="6350" cap="flat" cmpd="sng" algn="ctr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003C7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>
                <a:solidFill>
                  <a:srgbClr val="002060"/>
                </a:solidFill>
              </a:rPr>
              <a:t>CRITÉRIOS PARA CONCESSÃO CONFORME LEGISLAÇÃO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0173" y="121024"/>
            <a:ext cx="5289884" cy="6306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</a:rPr>
              <a:t>                                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endParaRPr lang="pt-BR" sz="2000" dirty="0" smtClean="0">
              <a:solidFill>
                <a:srgbClr val="002060"/>
              </a:solidFill>
            </a:endParaRPr>
          </a:p>
          <a:p>
            <a:pPr marL="1347788" indent="-176213" algn="just"/>
            <a:r>
              <a:rPr lang="pt-BR" sz="2000" b="1" dirty="0" smtClean="0">
                <a:solidFill>
                  <a:srgbClr val="002060"/>
                </a:solidFill>
              </a:rPr>
              <a:t>            Art. 14 - A </a:t>
            </a:r>
            <a:r>
              <a:rPr lang="pt-BR" sz="2000" b="1" dirty="0">
                <a:solidFill>
                  <a:srgbClr val="002060"/>
                </a:solidFill>
              </a:rPr>
              <a:t>bolsa de estudo refere-se </a:t>
            </a:r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b="1" dirty="0" smtClean="0">
                <a:solidFill>
                  <a:srgbClr val="002060"/>
                </a:solidFill>
              </a:rPr>
              <a:t>anuidade escolar </a:t>
            </a:r>
            <a:endParaRPr lang="pt-BR" sz="2000" dirty="0">
              <a:solidFill>
                <a:srgbClr val="002060"/>
              </a:solidFill>
            </a:endParaRPr>
          </a:p>
          <a:p>
            <a:pPr algn="just"/>
            <a:endParaRPr lang="pt-BR" sz="11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dirty="0">
                <a:solidFill>
                  <a:srgbClr val="002060"/>
                </a:solidFill>
              </a:rPr>
              <a:t>bolsa de </a:t>
            </a:r>
            <a:r>
              <a:rPr lang="pt-BR" sz="2000" b="1" dirty="0">
                <a:solidFill>
                  <a:srgbClr val="002060"/>
                </a:solidFill>
              </a:rPr>
              <a:t>estudo integral </a:t>
            </a:r>
            <a:r>
              <a:rPr lang="pt-BR" sz="2000" dirty="0">
                <a:solidFill>
                  <a:srgbClr val="002060"/>
                </a:solidFill>
              </a:rPr>
              <a:t>será concedida a aluno cuja </a:t>
            </a:r>
            <a:r>
              <a:rPr lang="pt-BR" sz="2000" b="1" dirty="0">
                <a:solidFill>
                  <a:srgbClr val="002060"/>
                </a:solidFill>
              </a:rPr>
              <a:t>renda bruta familiar mensal per capita não exceda o valor de 1 1/2 (um e meio) salário </a:t>
            </a:r>
            <a:r>
              <a:rPr lang="pt-BR" sz="2000" b="1" dirty="0" smtClean="0">
                <a:solidFill>
                  <a:srgbClr val="002060"/>
                </a:solidFill>
              </a:rPr>
              <a:t>mínimo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A </a:t>
            </a:r>
            <a:r>
              <a:rPr lang="pt-BR" sz="2000" b="1" dirty="0" smtClean="0">
                <a:solidFill>
                  <a:srgbClr val="002060"/>
                </a:solidFill>
              </a:rPr>
              <a:t>bolsa de estudo parcial  (50%) </a:t>
            </a:r>
            <a:r>
              <a:rPr lang="pt-BR" sz="2000" dirty="0" smtClean="0">
                <a:solidFill>
                  <a:srgbClr val="002060"/>
                </a:solidFill>
              </a:rPr>
              <a:t>será concedida a aluno cuja </a:t>
            </a:r>
            <a:r>
              <a:rPr lang="pt-BR" sz="2000" b="1" dirty="0" smtClean="0">
                <a:solidFill>
                  <a:srgbClr val="002060"/>
                </a:solidFill>
              </a:rPr>
              <a:t>renda bruta familiar mensal per capita não exceda o valor de 3 (três) salários mínimos</a:t>
            </a:r>
            <a:r>
              <a:rPr lang="pt-BR" sz="20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pt-BR" sz="1100" dirty="0" smtClean="0">
              <a:solidFill>
                <a:srgbClr val="00206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</a:rPr>
              <a:t>Art</a:t>
            </a:r>
            <a:r>
              <a:rPr lang="pt-BR" sz="2000" dirty="0">
                <a:solidFill>
                  <a:srgbClr val="002060"/>
                </a:solidFill>
              </a:rPr>
              <a:t>. </a:t>
            </a:r>
            <a:r>
              <a:rPr lang="pt-BR" sz="2000" dirty="0" smtClean="0">
                <a:solidFill>
                  <a:srgbClr val="002060"/>
                </a:solidFill>
              </a:rPr>
              <a:t>15 O </a:t>
            </a:r>
            <a:r>
              <a:rPr lang="pt-BR" sz="2000" dirty="0">
                <a:solidFill>
                  <a:srgbClr val="002060"/>
                </a:solidFill>
              </a:rPr>
              <a:t>aluno será </a:t>
            </a:r>
            <a:r>
              <a:rPr lang="pt-BR" sz="2000" b="1" dirty="0" smtClean="0">
                <a:solidFill>
                  <a:srgbClr val="002060"/>
                </a:solidFill>
              </a:rPr>
              <a:t>pré-selecionado primeiramente pelo </a:t>
            </a:r>
            <a:r>
              <a:rPr lang="pt-BR" sz="2000" b="1" dirty="0">
                <a:solidFill>
                  <a:srgbClr val="002060"/>
                </a:solidFill>
              </a:rPr>
              <a:t>perfil </a:t>
            </a:r>
            <a:r>
              <a:rPr lang="pt-BR" sz="2000" b="1" dirty="0" smtClean="0">
                <a:solidFill>
                  <a:srgbClr val="002060"/>
                </a:solidFill>
              </a:rPr>
              <a:t>socioeconômico</a:t>
            </a:r>
          </a:p>
          <a:p>
            <a:pPr algn="just"/>
            <a:endParaRPr lang="pt-BR" sz="11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srgbClr val="002060"/>
                </a:solidFill>
              </a:rPr>
              <a:t>§ 1º  </a:t>
            </a:r>
            <a:r>
              <a:rPr lang="pt-BR" sz="1900" dirty="0">
                <a:solidFill>
                  <a:srgbClr val="002060"/>
                </a:solidFill>
              </a:rPr>
              <a:t>Seus </a:t>
            </a:r>
            <a:r>
              <a:rPr lang="pt-BR" sz="1900" b="1" dirty="0">
                <a:solidFill>
                  <a:srgbClr val="002060"/>
                </a:solidFill>
              </a:rPr>
              <a:t>pais ou </a:t>
            </a:r>
            <a:r>
              <a:rPr lang="pt-BR" sz="1900" b="1" dirty="0" smtClean="0">
                <a:solidFill>
                  <a:srgbClr val="002060"/>
                </a:solidFill>
              </a:rPr>
              <a:t>responsáveis</a:t>
            </a:r>
            <a:r>
              <a:rPr lang="pt-BR" sz="1900" dirty="0" smtClean="0">
                <a:solidFill>
                  <a:srgbClr val="002060"/>
                </a:solidFill>
              </a:rPr>
              <a:t>, </a:t>
            </a:r>
            <a:r>
              <a:rPr lang="pt-BR" sz="1900" b="1" dirty="0" smtClean="0">
                <a:solidFill>
                  <a:srgbClr val="002060"/>
                </a:solidFill>
              </a:rPr>
              <a:t>respondem </a:t>
            </a:r>
            <a:r>
              <a:rPr lang="pt-BR" sz="1900" b="1" dirty="0">
                <a:solidFill>
                  <a:srgbClr val="002060"/>
                </a:solidFill>
              </a:rPr>
              <a:t>legalmente pela veracidade </a:t>
            </a:r>
            <a:r>
              <a:rPr lang="pt-BR" sz="1900" b="1" dirty="0" smtClean="0">
                <a:solidFill>
                  <a:srgbClr val="002060"/>
                </a:solidFill>
              </a:rPr>
              <a:t>das </a:t>
            </a:r>
            <a:r>
              <a:rPr lang="pt-BR" sz="1900" b="1" dirty="0">
                <a:solidFill>
                  <a:srgbClr val="002060"/>
                </a:solidFill>
              </a:rPr>
              <a:t>informações </a:t>
            </a:r>
            <a:endParaRPr lang="pt-BR" sz="19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1900" dirty="0" smtClean="0">
                <a:solidFill>
                  <a:srgbClr val="002060"/>
                </a:solidFill>
              </a:rPr>
              <a:t>§ 2º  </a:t>
            </a:r>
            <a:r>
              <a:rPr lang="pt-BR" sz="1900" dirty="0">
                <a:solidFill>
                  <a:srgbClr val="002060"/>
                </a:solidFill>
              </a:rPr>
              <a:t>Compete à </a:t>
            </a:r>
            <a:r>
              <a:rPr lang="pt-BR" sz="1900" b="1" dirty="0">
                <a:solidFill>
                  <a:srgbClr val="002060"/>
                </a:solidFill>
              </a:rPr>
              <a:t>entidade de educação aferir </a:t>
            </a:r>
            <a:r>
              <a:rPr lang="pt-BR" sz="1900" b="1" dirty="0" smtClean="0">
                <a:solidFill>
                  <a:srgbClr val="002060"/>
                </a:solidFill>
              </a:rPr>
              <a:t>as informações</a:t>
            </a:r>
            <a:endParaRPr lang="pt-BR" sz="190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224782" y="121024"/>
            <a:ext cx="5616801" cy="6306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b="1" dirty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</a:rPr>
              <a:t>                          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b="1" dirty="0" smtClean="0">
                <a:solidFill>
                  <a:srgbClr val="002060"/>
                </a:solidFill>
              </a:rPr>
              <a:t>                   Regulamentador da a Lei 12.101/09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r>
              <a:rPr lang="pt-BR" sz="2000" dirty="0" smtClean="0">
                <a:solidFill>
                  <a:srgbClr val="002060"/>
                </a:solidFill>
              </a:rPr>
              <a:t>Art</a:t>
            </a:r>
            <a:r>
              <a:rPr lang="pt-BR" sz="2000" dirty="0">
                <a:solidFill>
                  <a:srgbClr val="002060"/>
                </a:solidFill>
              </a:rPr>
              <a:t>. 30. </a:t>
            </a:r>
            <a:endParaRPr lang="pt-BR" sz="2000" dirty="0" smtClean="0">
              <a:solidFill>
                <a:srgbClr val="002060"/>
              </a:solidFill>
            </a:endParaRPr>
          </a:p>
          <a:p>
            <a:pPr marL="457200" indent="-282575" algn="just">
              <a:buFont typeface="Wingdings" panose="05000000000000000000" pitchFamily="2" charset="2"/>
              <a:buChar char="§"/>
            </a:pPr>
            <a:r>
              <a:rPr lang="pt-BR" sz="2000" b="1" dirty="0" smtClean="0">
                <a:solidFill>
                  <a:srgbClr val="002060"/>
                </a:solidFill>
              </a:rPr>
              <a:t>§ </a:t>
            </a:r>
            <a:r>
              <a:rPr lang="pt-BR" sz="2000" dirty="0">
                <a:solidFill>
                  <a:srgbClr val="002060"/>
                </a:solidFill>
              </a:rPr>
              <a:t>1º </a:t>
            </a:r>
            <a:r>
              <a:rPr lang="pt-BR" sz="2000" dirty="0" smtClean="0">
                <a:solidFill>
                  <a:srgbClr val="002060"/>
                </a:solidFill>
              </a:rPr>
              <a:t>demonstra por </a:t>
            </a:r>
            <a:r>
              <a:rPr lang="pt-BR" sz="2000" dirty="0">
                <a:solidFill>
                  <a:srgbClr val="002060"/>
                </a:solidFill>
              </a:rPr>
              <a:t>meio d</a:t>
            </a:r>
            <a:r>
              <a:rPr lang="pt-BR" sz="2000" dirty="0" smtClean="0">
                <a:solidFill>
                  <a:srgbClr val="002060"/>
                </a:solidFill>
              </a:rPr>
              <a:t>o </a:t>
            </a:r>
            <a:r>
              <a:rPr lang="pt-BR" sz="2000" b="1" dirty="0" smtClean="0">
                <a:solidFill>
                  <a:srgbClr val="002060"/>
                </a:solidFill>
              </a:rPr>
              <a:t>Plano </a:t>
            </a:r>
            <a:r>
              <a:rPr lang="pt-BR" sz="2000" b="1" dirty="0">
                <a:solidFill>
                  <a:srgbClr val="002060"/>
                </a:solidFill>
              </a:rPr>
              <a:t>de </a:t>
            </a:r>
            <a:r>
              <a:rPr lang="pt-BR" sz="2000" b="1" dirty="0" smtClean="0">
                <a:solidFill>
                  <a:srgbClr val="002060"/>
                </a:solidFill>
              </a:rPr>
              <a:t>Atendimento</a:t>
            </a: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</a:rPr>
              <a:t>da Entidade </a:t>
            </a:r>
            <a:r>
              <a:rPr lang="pt-BR" sz="2000" dirty="0" smtClean="0">
                <a:solidFill>
                  <a:srgbClr val="002060"/>
                </a:solidFill>
              </a:rPr>
              <a:t>de Educação a </a:t>
            </a:r>
            <a:r>
              <a:rPr lang="pt-BR" sz="2000" b="1" dirty="0">
                <a:solidFill>
                  <a:srgbClr val="002060"/>
                </a:solidFill>
              </a:rPr>
              <a:t>concessão de </a:t>
            </a:r>
            <a:r>
              <a:rPr lang="pt-BR" sz="2000" b="1" dirty="0" smtClean="0">
                <a:solidFill>
                  <a:srgbClr val="002060"/>
                </a:solidFill>
              </a:rPr>
              <a:t>bolsas de Estudos</a:t>
            </a:r>
            <a:r>
              <a:rPr lang="pt-BR" sz="2000" dirty="0" smtClean="0">
                <a:solidFill>
                  <a:srgbClr val="002060"/>
                </a:solidFill>
              </a:rPr>
              <a:t>;    </a:t>
            </a:r>
          </a:p>
          <a:p>
            <a:pPr marL="457200" indent="-282575" algn="just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rgbClr val="002060"/>
                </a:solidFill>
              </a:rPr>
              <a:t> </a:t>
            </a:r>
            <a:r>
              <a:rPr lang="pt-BR" sz="2000" dirty="0">
                <a:solidFill>
                  <a:srgbClr val="002060"/>
                </a:solidFill>
              </a:rPr>
              <a:t>§ 4º </a:t>
            </a:r>
            <a:r>
              <a:rPr lang="pt-BR" sz="2000" dirty="0" smtClean="0">
                <a:solidFill>
                  <a:srgbClr val="002060"/>
                </a:solidFill>
              </a:rPr>
              <a:t>Bolsas Concedidas deverão </a:t>
            </a:r>
            <a:r>
              <a:rPr lang="pt-BR" sz="2000" dirty="0">
                <a:solidFill>
                  <a:srgbClr val="002060"/>
                </a:solidFill>
              </a:rPr>
              <a:t>ser </a:t>
            </a:r>
            <a:r>
              <a:rPr lang="pt-BR" sz="2000" b="1" dirty="0">
                <a:solidFill>
                  <a:srgbClr val="002060"/>
                </a:solidFill>
              </a:rPr>
              <a:t>informadas ao Censo da Educação </a:t>
            </a:r>
            <a:r>
              <a:rPr lang="pt-BR" sz="2000" b="1" dirty="0" smtClean="0">
                <a:solidFill>
                  <a:srgbClr val="002060"/>
                </a:solidFill>
              </a:rPr>
              <a:t>Básica;</a:t>
            </a:r>
          </a:p>
          <a:p>
            <a:endParaRPr lang="pt-BR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2000" dirty="0" smtClean="0">
                <a:solidFill>
                  <a:srgbClr val="002060"/>
                </a:solidFill>
              </a:rPr>
              <a:t>Art. </a:t>
            </a:r>
            <a:r>
              <a:rPr lang="pt-BR" sz="2000" dirty="0">
                <a:solidFill>
                  <a:srgbClr val="002060"/>
                </a:solidFill>
              </a:rPr>
              <a:t>33. deverão selecionar os alunos a serem beneficiados pelas bolsas previstas </a:t>
            </a:r>
            <a:r>
              <a:rPr lang="pt-BR" sz="2000" dirty="0" smtClean="0">
                <a:solidFill>
                  <a:srgbClr val="002060"/>
                </a:solidFill>
              </a:rPr>
              <a:t>no art. 13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smtClean="0">
                <a:solidFill>
                  <a:srgbClr val="002060"/>
                </a:solidFill>
              </a:rPr>
              <a:t>da Lei  12.101/09 e </a:t>
            </a:r>
            <a:r>
              <a:rPr lang="pt-BR" sz="2000" b="1" dirty="0" smtClean="0">
                <a:solidFill>
                  <a:srgbClr val="002060"/>
                </a:solidFill>
              </a:rPr>
              <a:t>após pelos seguintes </a:t>
            </a:r>
            <a:r>
              <a:rPr lang="pt-BR" sz="2000" b="1" dirty="0">
                <a:solidFill>
                  <a:srgbClr val="002060"/>
                </a:solidFill>
              </a:rPr>
              <a:t>critérios</a:t>
            </a:r>
            <a:r>
              <a:rPr lang="pt-BR" sz="2000" dirty="0">
                <a:solidFill>
                  <a:srgbClr val="002060"/>
                </a:solidFill>
              </a:rPr>
              <a:t>: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dirty="0">
                <a:solidFill>
                  <a:srgbClr val="002060"/>
                </a:solidFill>
              </a:rPr>
              <a:t>I - proximidade da residência;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II - outros </a:t>
            </a:r>
            <a:r>
              <a:rPr lang="pt-BR" sz="2000" b="1" dirty="0" smtClean="0">
                <a:solidFill>
                  <a:srgbClr val="002060"/>
                </a:solidFill>
              </a:rPr>
              <a:t>critérios do plano </a:t>
            </a:r>
            <a:r>
              <a:rPr lang="pt-BR" sz="2000" b="1" dirty="0">
                <a:solidFill>
                  <a:srgbClr val="002060"/>
                </a:solidFill>
              </a:rPr>
              <a:t>de atendimento da </a:t>
            </a:r>
            <a:r>
              <a:rPr lang="pt-BR" sz="2000" b="1" dirty="0" smtClean="0">
                <a:solidFill>
                  <a:srgbClr val="002060"/>
                </a:solidFill>
              </a:rPr>
              <a:t>entidade (*), </a:t>
            </a:r>
            <a:r>
              <a:rPr lang="pt-BR" sz="2000" b="1" dirty="0">
                <a:solidFill>
                  <a:srgbClr val="002060"/>
                </a:solidFill>
              </a:rPr>
              <a:t>e</a:t>
            </a:r>
          </a:p>
          <a:p>
            <a:r>
              <a:rPr lang="pt-BR" sz="2000" b="1" dirty="0">
                <a:solidFill>
                  <a:srgbClr val="002060"/>
                </a:solidFill>
              </a:rPr>
              <a:t>III – sorteio</a:t>
            </a:r>
          </a:p>
          <a:p>
            <a:r>
              <a:rPr lang="pt-BR" sz="2000" b="1" dirty="0" smtClean="0">
                <a:solidFill>
                  <a:srgbClr val="002060"/>
                </a:solidFill>
              </a:rPr>
              <a:t> 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20173" y="121024"/>
            <a:ext cx="1385047" cy="11161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315" y="-67237"/>
            <a:ext cx="1385047" cy="13850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1842286" y="534213"/>
            <a:ext cx="3630705" cy="4437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LEI 12.101/09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05620" y="448115"/>
            <a:ext cx="3630705" cy="4437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</a:rPr>
              <a:t>DECRETO 8242/14</a:t>
            </a:r>
            <a:endParaRPr lang="pt-B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0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CALCULO PARA SE CHEGAR  A RENDA PER CAPITA</a:t>
            </a:r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1674"/>
            <a:ext cx="3255948" cy="1690220"/>
          </a:xfrm>
          <a:prstGeom prst="rect">
            <a:avLst/>
          </a:prstGeom>
        </p:spPr>
      </p:pic>
      <p:pic>
        <p:nvPicPr>
          <p:cNvPr id="6" name="Imagem 5" descr="Imagem relacionada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87" y="2188146"/>
            <a:ext cx="1344426" cy="137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52" y="1564819"/>
            <a:ext cx="2303929" cy="23039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6831" y="4098292"/>
            <a:ext cx="1258337" cy="1041849"/>
          </a:xfrm>
          <a:prstGeom prst="rect">
            <a:avLst/>
          </a:prstGeom>
        </p:spPr>
      </p:pic>
      <p:cxnSp>
        <p:nvCxnSpPr>
          <p:cNvPr id="9" name="Conector de seta reta 8"/>
          <p:cNvCxnSpPr/>
          <p:nvPr/>
        </p:nvCxnSpPr>
        <p:spPr>
          <a:xfrm>
            <a:off x="4430763" y="3730068"/>
            <a:ext cx="654745" cy="534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>
            <a:off x="7156768" y="3730068"/>
            <a:ext cx="552529" cy="581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34298" y="4249883"/>
            <a:ext cx="4204447" cy="890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rgbClr val="002060"/>
                </a:solidFill>
              </a:rPr>
              <a:t>Soma do Rendimento Bruto Familiar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7106491" y="4311349"/>
            <a:ext cx="4325471" cy="479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solidFill>
                  <a:srgbClr val="002060"/>
                </a:solidFill>
              </a:rPr>
              <a:t>Membros do  Grupo  Familiar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329952" y="5140141"/>
            <a:ext cx="3348319" cy="479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PER CAPITA FAMILIAR</a:t>
            </a:r>
            <a:endParaRPr lang="pt-BR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5800" y="2968363"/>
            <a:ext cx="10577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PARA 100%: 1 SALÁRIO E MEIO = R$ 1.431,00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</a:rPr>
              <a:t>PARA 50%: ATÉ 3 SALÁRIOS MÍNIMOS = R$ 2.862,00</a:t>
            </a:r>
            <a:endParaRPr lang="pt-B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090375"/>
              </p:ext>
            </p:extLst>
          </p:nvPr>
        </p:nvGraphicFramePr>
        <p:xfrm>
          <a:off x="820153" y="705854"/>
          <a:ext cx="10655968" cy="737936"/>
        </p:xfrm>
        <a:graphic>
          <a:graphicData uri="http://schemas.openxmlformats.org/drawingml/2006/table">
            <a:tbl>
              <a:tblPr/>
              <a:tblGrid>
                <a:gridCol w="10655968"/>
              </a:tblGrid>
              <a:tr h="737936">
                <a:tc>
                  <a:txBody>
                    <a:bodyPr/>
                    <a:lstStyle/>
                    <a:p>
                      <a:pPr algn="ctr"/>
                      <a:r>
                        <a:rPr lang="pt-BR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SALÁRIO MÍNIMO 2018 – R$ 954,00</a:t>
                      </a:r>
                      <a:endParaRPr lang="pt-BR" sz="4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764" y="1510874"/>
            <a:ext cx="10855035" cy="469992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4400" b="1" dirty="0">
                <a:solidFill>
                  <a:srgbClr val="002060"/>
                </a:solidFill>
              </a:rPr>
              <a:t>Será </a:t>
            </a:r>
            <a:r>
              <a:rPr lang="pt-BR" sz="4400" b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considerado para análise </a:t>
            </a:r>
            <a:r>
              <a:rPr lang="pt-BR" sz="4400" b="1" dirty="0">
                <a:solidFill>
                  <a:srgbClr val="002060"/>
                </a:solidFill>
              </a:rPr>
              <a:t>da média mensal os </a:t>
            </a:r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três meses </a:t>
            </a:r>
            <a:r>
              <a:rPr lang="pt-BR" sz="4400" b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anteriores </a:t>
            </a:r>
            <a:r>
              <a:rPr lang="pt-BR" sz="4400" b="1" dirty="0">
                <a:solidFill>
                  <a:srgbClr val="002060"/>
                </a:solidFill>
              </a:rPr>
              <a:t>à data de inscrição no processo seletivo, e no caso de rendimentos provenientes de </a:t>
            </a:r>
            <a:r>
              <a:rPr lang="pt-BR" sz="4400" b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comissões, horas extras e/ou outros </a:t>
            </a:r>
            <a:r>
              <a:rPr lang="pt-BR" sz="4400" b="1" dirty="0">
                <a:solidFill>
                  <a:srgbClr val="002060"/>
                </a:solidFill>
              </a:rPr>
              <a:t>será considerado </a:t>
            </a:r>
            <a:r>
              <a:rPr lang="pt-BR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</a:rPr>
              <a:t>seis meses </a:t>
            </a:r>
            <a:r>
              <a:rPr lang="pt-BR" sz="4400" b="1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</a:rPr>
              <a:t>anteriores </a:t>
            </a:r>
            <a:r>
              <a:rPr lang="pt-BR" sz="4400" b="1" dirty="0">
                <a:solidFill>
                  <a:srgbClr val="002060"/>
                </a:solidFill>
              </a:rPr>
              <a:t>à data de inscrição no processo seletivo. </a:t>
            </a:r>
            <a:endParaRPr lang="pt-BR" sz="4400" b="1" dirty="0" smtClean="0">
              <a:solidFill>
                <a:srgbClr val="002060"/>
              </a:solidFill>
            </a:endParaRPr>
          </a:p>
          <a:p>
            <a:pPr algn="just"/>
            <a:r>
              <a:rPr lang="pt-BR" sz="4400" b="1" dirty="0" smtClean="0">
                <a:solidFill>
                  <a:srgbClr val="002060"/>
                </a:solidFill>
              </a:rPr>
              <a:t>E no caso de trabalhador informal sem CLT, trazer recibos ou contratos e/ou declaração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3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2121</Words>
  <Application>Microsoft Office PowerPoint</Application>
  <PresentationFormat>Widescreen</PresentationFormat>
  <Paragraphs>235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RENOVAÇÃO  BOLSA SOCIAL 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CALCULO PARA SE CHEGAR  A RENDA PER CAPITA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VERIFICAÇÃO  DOS CRITÉRIOS ESTABELECIDOS EM LEI</vt:lpstr>
      <vt:lpstr>PROCESSO  DE BOLSA - DOCUMENTOS EXIGIDOS DO GRUPO FAMILIAR</vt:lpstr>
      <vt:lpstr>PROCESSO  DE BOLSA - DOCUMENTOS EXIGIDOS DO GRUPO FAMILIAR</vt:lpstr>
      <vt:lpstr>Apresentação do PowerPoint</vt:lpstr>
      <vt:lpstr>Apresentação do PowerPoint</vt:lpstr>
      <vt:lpstr>PROCESSO  DE BOLSA - DOCUMENTOS EXIGIDOS DO GRUPO FAMILIAR</vt:lpstr>
      <vt:lpstr>Apresentação do PowerPoint</vt:lpstr>
      <vt:lpstr>Apresentação do PowerPoint</vt:lpstr>
      <vt:lpstr> </vt:lpstr>
      <vt:lpstr>PERGUNTAS FREQUENTES</vt:lpstr>
      <vt:lpstr>PERGUNTAS FREQUENTES</vt:lpstr>
      <vt:lpstr>NOVIDADES PARA 2019</vt:lpstr>
      <vt:lpstr>DO CANCELAMENTO DA BOLSA SOCIAL</vt:lpstr>
      <vt:lpstr>CANCELAMENTO DA BOLSA SOCIAL </vt:lpstr>
      <vt:lpstr>O QUE A LEGISLAÇÃO DIZ </vt:lpstr>
      <vt:lpstr>NATÁLIA – ASSISTENTE SOCIAL - RAMAL 131 E-MAIL: social.brasilia@lasalle.org.br  TERÇA E QUINTA: 11H45 às 18h00 SEG, QUA, SEXTA: 7H30 às 13h45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CRAIDE DEMAMAN</dc:creator>
  <cp:lastModifiedBy>natalia</cp:lastModifiedBy>
  <cp:revision>80</cp:revision>
  <cp:lastPrinted>2018-09-04T17:17:41Z</cp:lastPrinted>
  <dcterms:created xsi:type="dcterms:W3CDTF">2018-05-01T20:59:10Z</dcterms:created>
  <dcterms:modified xsi:type="dcterms:W3CDTF">2018-09-12T13:04:27Z</dcterms:modified>
</cp:coreProperties>
</file>